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 id="291" r:id="rId37"/>
    <p:sldId id="292" r:id="rId38"/>
    <p:sldId id="293" r:id="rId39"/>
    <p:sldId id="294" r:id="rId40"/>
    <p:sldId id="301" r:id="rId41"/>
    <p:sldId id="295" r:id="rId42"/>
    <p:sldId id="296" r:id="rId43"/>
    <p:sldId id="297" r:id="rId44"/>
    <p:sldId id="298" r:id="rId45"/>
    <p:sldId id="29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6" r:id="rId60"/>
    <p:sldId id="317" r:id="rId61"/>
    <p:sldId id="318" r:id="rId62"/>
    <p:sldId id="319" r:id="rId63"/>
    <p:sldId id="320" r:id="rId64"/>
    <p:sldId id="321" r:id="rId65"/>
    <p:sldId id="315" r:id="rId66"/>
    <p:sldId id="322" r:id="rId67"/>
    <p:sldId id="325" r:id="rId68"/>
    <p:sldId id="326" r:id="rId69"/>
    <p:sldId id="327" r:id="rId70"/>
    <p:sldId id="328" r:id="rId71"/>
    <p:sldId id="323" r:id="rId72"/>
    <p:sldId id="329" r:id="rId73"/>
    <p:sldId id="330" r:id="rId74"/>
    <p:sldId id="331" r:id="rId75"/>
    <p:sldId id="332" r:id="rId76"/>
    <p:sldId id="334" r:id="rId77"/>
    <p:sldId id="335" r:id="rId78"/>
    <p:sldId id="336" r:id="rId79"/>
    <p:sldId id="337" r:id="rId80"/>
    <p:sldId id="338" r:id="rId81"/>
    <p:sldId id="339" r:id="rId82"/>
    <p:sldId id="34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626916-95CD-47DA-990D-8E27D7E08B49}">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4"/>
            <p14:sldId id="273"/>
            <p14:sldId id="275"/>
            <p14:sldId id="276"/>
            <p14:sldId id="277"/>
            <p14:sldId id="278"/>
            <p14:sldId id="279"/>
            <p14:sldId id="280"/>
            <p14:sldId id="281"/>
            <p14:sldId id="282"/>
            <p14:sldId id="283"/>
            <p14:sldId id="284"/>
            <p14:sldId id="285"/>
            <p14:sldId id="286"/>
            <p14:sldId id="287"/>
            <p14:sldId id="290"/>
            <p14:sldId id="288"/>
            <p14:sldId id="289"/>
            <p14:sldId id="291"/>
            <p14:sldId id="292"/>
            <p14:sldId id="293"/>
            <p14:sldId id="294"/>
            <p14:sldId id="301"/>
            <p14:sldId id="295"/>
            <p14:sldId id="296"/>
            <p14:sldId id="297"/>
            <p14:sldId id="298"/>
            <p14:sldId id="299"/>
            <p14:sldId id="302"/>
            <p14:sldId id="303"/>
            <p14:sldId id="304"/>
            <p14:sldId id="305"/>
            <p14:sldId id="306"/>
            <p14:sldId id="307"/>
            <p14:sldId id="308"/>
            <p14:sldId id="309"/>
            <p14:sldId id="310"/>
            <p14:sldId id="311"/>
            <p14:sldId id="312"/>
            <p14:sldId id="313"/>
            <p14:sldId id="314"/>
            <p14:sldId id="316"/>
            <p14:sldId id="317"/>
            <p14:sldId id="318"/>
            <p14:sldId id="319"/>
            <p14:sldId id="320"/>
            <p14:sldId id="321"/>
            <p14:sldId id="315"/>
            <p14:sldId id="322"/>
            <p14:sldId id="325"/>
            <p14:sldId id="326"/>
            <p14:sldId id="327"/>
            <p14:sldId id="328"/>
            <p14:sldId id="323"/>
            <p14:sldId id="329"/>
            <p14:sldId id="330"/>
            <p14:sldId id="331"/>
            <p14:sldId id="332"/>
            <p14:sldId id="334"/>
            <p14:sldId id="335"/>
            <p14:sldId id="336"/>
            <p14:sldId id="337"/>
            <p14:sldId id="338"/>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BDD5-A17A-FF6E-646F-77684CB9E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29BEBD-BAC2-1BA2-0487-06E0125634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950A59-E45B-D233-189F-6D679D956BC6}"/>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0C12AD57-36EB-A504-CE55-4AFAA07813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1B69A4-8501-3151-34AB-0724D2E6F4B3}"/>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197109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C9E3-C341-917F-4D66-D870F71075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5C62DE-A151-23FB-FD33-92C82C75CE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15B93-CF09-FAC7-CDE2-7EC9ADBD8CC6}"/>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C9EEFEE1-2B32-ABEE-F9BA-CBAB412978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B67B0B-EEA3-572C-3D5C-CB6110BBABD6}"/>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281575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315D95-D994-FE12-DEC3-7484DFB725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82C6B0-F473-77D3-CFC1-0247C2792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DC44B-9588-4D89-A6D4-0F6FD92470C8}"/>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B5B27447-67F0-C3D5-E98E-23CD1E6193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7772F4-E8B7-1056-C02C-DDBAF7CEF57B}"/>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397960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8F21-9727-965E-6141-F6A1F27F98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72A209-CB02-4DF4-0B31-4E6638227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E25904-2D0F-66D0-40D4-C89114C9604E}"/>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DB8FA40D-AF4A-B78C-64AD-8163091A3A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91E63B-002F-590A-E7CE-2E0537DB2136}"/>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253322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ACCE-315E-9FC2-8928-F2ECD9132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C31434-35A7-F9EE-7382-4B0D23A3E8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EAC884-70A6-F29D-F10C-BB3D0A6CC7BE}"/>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E21F471B-267D-1677-35F5-EE7F599AE1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A5D62D-4E5E-BDE2-14A2-A65959BD7798}"/>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126641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825-A90F-BCA8-48E0-2934EE8DBD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315530-89B9-9174-05BD-C2689457E6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3AA839-FDBA-16E2-7C79-40ADC01712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B5D486-03BF-3A80-85C5-86357F108A1E}"/>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6" name="Footer Placeholder 5">
            <a:extLst>
              <a:ext uri="{FF2B5EF4-FFF2-40B4-BE49-F238E27FC236}">
                <a16:creationId xmlns:a16="http://schemas.microsoft.com/office/drawing/2014/main" id="{0CDF6050-7BA5-6B7A-8F47-A0B13F99D8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B9EAD0-8C39-4086-1E25-34BE2D915989}"/>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111681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4D58-26B3-CC14-CC33-C73D3CEC41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F90CD6-58CD-D759-B871-78B57AD72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E8E81-9AF3-0760-2AC0-BEF2651321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A73417-8AF4-5470-81A8-5E89480E5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6456DC-D909-3B66-A2DA-66D4F6CC8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5005EA-A5B8-93E3-5EC5-9226255ABAA4}"/>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8" name="Footer Placeholder 7">
            <a:extLst>
              <a:ext uri="{FF2B5EF4-FFF2-40B4-BE49-F238E27FC236}">
                <a16:creationId xmlns:a16="http://schemas.microsoft.com/office/drawing/2014/main" id="{04216013-45DB-D05E-0A07-79A9ADD4C53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77B4DF-5BF4-1542-3CEB-4BA13C0377E3}"/>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2976283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3A94-FACE-D4F5-F00F-75FFB14937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7ECE7A-9D79-1995-89FD-F019E4DCC617}"/>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4" name="Footer Placeholder 3">
            <a:extLst>
              <a:ext uri="{FF2B5EF4-FFF2-40B4-BE49-F238E27FC236}">
                <a16:creationId xmlns:a16="http://schemas.microsoft.com/office/drawing/2014/main" id="{9306AC48-CEC5-9C00-67C3-F1B41E747F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328FCE-062A-FA7F-A482-E40ECEA4FCA1}"/>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794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7AF06-F920-B0B8-B622-1C9D755F7E1C}"/>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3" name="Footer Placeholder 2">
            <a:extLst>
              <a:ext uri="{FF2B5EF4-FFF2-40B4-BE49-F238E27FC236}">
                <a16:creationId xmlns:a16="http://schemas.microsoft.com/office/drawing/2014/main" id="{6EDEC40D-6394-53FD-2F15-328265FE92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9D6687-AE27-B351-45F9-27CB8FE4D867}"/>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35821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6E7B-DAFF-202A-AF9F-EDF3B5819B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DA2762-BB72-C204-1204-F8239205E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0BD52F2-D3BD-72CA-BC17-35AC498A9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FD6A5-CEC7-D904-982E-E4A937E1E75D}"/>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6" name="Footer Placeholder 5">
            <a:extLst>
              <a:ext uri="{FF2B5EF4-FFF2-40B4-BE49-F238E27FC236}">
                <a16:creationId xmlns:a16="http://schemas.microsoft.com/office/drawing/2014/main" id="{E7D255FA-B493-D627-4831-9CA351EE0C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B6452D-CB32-BE58-34D7-48B37C98E078}"/>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327865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F5FD-9F9D-5FDF-667D-E94F73DFD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1FFDDE-FFE0-4D29-BA31-9324E327A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1D5680-EB0B-EED5-42B7-310A4BEA7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4FBF0B-2B0C-F935-89E4-CC7B0A27F5FA}"/>
              </a:ext>
            </a:extLst>
          </p:cNvPr>
          <p:cNvSpPr>
            <a:spLocks noGrp="1"/>
          </p:cNvSpPr>
          <p:nvPr>
            <p:ph type="dt" sz="half" idx="10"/>
          </p:nvPr>
        </p:nvSpPr>
        <p:spPr/>
        <p:txBody>
          <a:bodyPr/>
          <a:lstStyle/>
          <a:p>
            <a:fld id="{AF4651D1-649E-494D-A3F4-42AE18414DF6}" type="datetimeFigureOut">
              <a:rPr lang="en-IN" smtClean="0"/>
              <a:t>03-01-2025</a:t>
            </a:fld>
            <a:endParaRPr lang="en-IN"/>
          </a:p>
        </p:txBody>
      </p:sp>
      <p:sp>
        <p:nvSpPr>
          <p:cNvPr id="6" name="Footer Placeholder 5">
            <a:extLst>
              <a:ext uri="{FF2B5EF4-FFF2-40B4-BE49-F238E27FC236}">
                <a16:creationId xmlns:a16="http://schemas.microsoft.com/office/drawing/2014/main" id="{0B168AFB-413B-C106-0992-4DDD7D8552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CCCB68-2F07-F1BA-E503-1E0ADE80F5FE}"/>
              </a:ext>
            </a:extLst>
          </p:cNvPr>
          <p:cNvSpPr>
            <a:spLocks noGrp="1"/>
          </p:cNvSpPr>
          <p:nvPr>
            <p:ph type="sldNum" sz="quarter" idx="12"/>
          </p:nvPr>
        </p:nvSpPr>
        <p:spPr/>
        <p:txBody>
          <a:bodyPr/>
          <a:lstStyle/>
          <a:p>
            <a:fld id="{21784D9E-683A-4727-92B3-A63D819F1103}" type="slidenum">
              <a:rPr lang="en-IN" smtClean="0"/>
              <a:t>‹#›</a:t>
            </a:fld>
            <a:endParaRPr lang="en-IN"/>
          </a:p>
        </p:txBody>
      </p:sp>
    </p:spTree>
    <p:extLst>
      <p:ext uri="{BB962C8B-B14F-4D97-AF65-F5344CB8AC3E}">
        <p14:creationId xmlns:p14="http://schemas.microsoft.com/office/powerpoint/2010/main" val="405491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1E252-A7C7-265C-E4DE-5843BEE692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04AC5C-5546-D634-2245-195860EB6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B87FB5-31D1-C177-BE6C-5F59A6EC80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651D1-649E-494D-A3F4-42AE18414DF6}" type="datetimeFigureOut">
              <a:rPr lang="en-IN" smtClean="0"/>
              <a:t>03-01-2025</a:t>
            </a:fld>
            <a:endParaRPr lang="en-IN"/>
          </a:p>
        </p:txBody>
      </p:sp>
      <p:sp>
        <p:nvSpPr>
          <p:cNvPr id="5" name="Footer Placeholder 4">
            <a:extLst>
              <a:ext uri="{FF2B5EF4-FFF2-40B4-BE49-F238E27FC236}">
                <a16:creationId xmlns:a16="http://schemas.microsoft.com/office/drawing/2014/main" id="{87CA00B7-6F34-BDAA-EA68-8A333AD31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B35C09-4666-8550-8BF1-2AC210454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84D9E-683A-4727-92B3-A63D819F1103}" type="slidenum">
              <a:rPr lang="en-IN" smtClean="0"/>
              <a:t>‹#›</a:t>
            </a:fld>
            <a:endParaRPr lang="en-IN"/>
          </a:p>
        </p:txBody>
      </p:sp>
    </p:spTree>
    <p:extLst>
      <p:ext uri="{BB962C8B-B14F-4D97-AF65-F5344CB8AC3E}">
        <p14:creationId xmlns:p14="http://schemas.microsoft.com/office/powerpoint/2010/main" val="1895513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AD98-2817-FCFD-A701-C44F9912E044}"/>
              </a:ext>
            </a:extLst>
          </p:cNvPr>
          <p:cNvSpPr>
            <a:spLocks noGrp="1"/>
          </p:cNvSpPr>
          <p:nvPr>
            <p:ph type="ctrTitle"/>
          </p:nvPr>
        </p:nvSpPr>
        <p:spPr>
          <a:xfrm>
            <a:off x="1524000" y="1122363"/>
            <a:ext cx="9144000" cy="2005150"/>
          </a:xfrm>
        </p:spPr>
        <p:txBody>
          <a:bodyPr/>
          <a:lstStyle/>
          <a:p>
            <a:r>
              <a:rPr lang="en-US" b="1" dirty="0">
                <a:latin typeface="Times New Roman" panose="02020603050405020304" pitchFamily="18" charset="0"/>
                <a:cs typeface="Times New Roman" panose="02020603050405020304" pitchFamily="18" charset="0"/>
              </a:rPr>
              <a:t>Unit-2</a:t>
            </a:r>
            <a:endParaRPr lang="en-IN" dirty="0"/>
          </a:p>
        </p:txBody>
      </p:sp>
      <p:sp>
        <p:nvSpPr>
          <p:cNvPr id="3" name="Subtitle 2">
            <a:extLst>
              <a:ext uri="{FF2B5EF4-FFF2-40B4-BE49-F238E27FC236}">
                <a16:creationId xmlns:a16="http://schemas.microsoft.com/office/drawing/2014/main" id="{C9E818E5-4524-21A4-4B82-EB04040105D1}"/>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Deep Learning</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5192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AF8D-DB64-9CC2-C89D-9E877195706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53FB65-8AE0-66B4-D1E0-EFD9988D94E7}"/>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00E7D03E-AEA1-8D8F-1F28-0BFF37EEA6C6}"/>
              </a:ext>
            </a:extLst>
          </p:cNvPr>
          <p:cNvPicPr>
            <a:picLocks noChangeAspect="1"/>
          </p:cNvPicPr>
          <p:nvPr/>
        </p:nvPicPr>
        <p:blipFill>
          <a:blip r:embed="rId2"/>
          <a:stretch>
            <a:fillRect/>
          </a:stretch>
        </p:blipFill>
        <p:spPr>
          <a:xfrm>
            <a:off x="2050820" y="0"/>
            <a:ext cx="8090359" cy="6858000"/>
          </a:xfrm>
          <a:prstGeom prst="rect">
            <a:avLst/>
          </a:prstGeom>
        </p:spPr>
      </p:pic>
    </p:spTree>
    <p:extLst>
      <p:ext uri="{BB962C8B-B14F-4D97-AF65-F5344CB8AC3E}">
        <p14:creationId xmlns:p14="http://schemas.microsoft.com/office/powerpoint/2010/main" val="2199601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CF7A-6575-3385-356C-05B0928B820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1747D18-50E3-8C10-28DF-7B8E65EA003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876F680-6429-8321-3EBC-7B445187AAB1}"/>
              </a:ext>
            </a:extLst>
          </p:cNvPr>
          <p:cNvPicPr>
            <a:picLocks noChangeAspect="1"/>
          </p:cNvPicPr>
          <p:nvPr/>
        </p:nvPicPr>
        <p:blipFill>
          <a:blip r:embed="rId2"/>
          <a:stretch>
            <a:fillRect/>
          </a:stretch>
        </p:blipFill>
        <p:spPr>
          <a:xfrm>
            <a:off x="0" y="755622"/>
            <a:ext cx="12192000" cy="5346755"/>
          </a:xfrm>
          <a:prstGeom prst="rect">
            <a:avLst/>
          </a:prstGeom>
        </p:spPr>
      </p:pic>
    </p:spTree>
    <p:extLst>
      <p:ext uri="{BB962C8B-B14F-4D97-AF65-F5344CB8AC3E}">
        <p14:creationId xmlns:p14="http://schemas.microsoft.com/office/powerpoint/2010/main" val="133866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7B4-7E2C-4E43-4BDA-BB896F9056D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2A09FF4-4BB5-D06C-6E0A-F3600F8461D4}"/>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E0E0E08-3705-400A-144C-E669F1B75A6C}"/>
              </a:ext>
            </a:extLst>
          </p:cNvPr>
          <p:cNvPicPr>
            <a:picLocks noChangeAspect="1"/>
          </p:cNvPicPr>
          <p:nvPr/>
        </p:nvPicPr>
        <p:blipFill>
          <a:blip r:embed="rId2"/>
          <a:stretch>
            <a:fillRect/>
          </a:stretch>
        </p:blipFill>
        <p:spPr>
          <a:xfrm>
            <a:off x="0" y="346343"/>
            <a:ext cx="12192000" cy="6165314"/>
          </a:xfrm>
          <a:prstGeom prst="rect">
            <a:avLst/>
          </a:prstGeom>
        </p:spPr>
      </p:pic>
    </p:spTree>
    <p:extLst>
      <p:ext uri="{BB962C8B-B14F-4D97-AF65-F5344CB8AC3E}">
        <p14:creationId xmlns:p14="http://schemas.microsoft.com/office/powerpoint/2010/main" val="305215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6488-ED45-599E-B214-E2D71F8BC1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908094F-349E-7804-1B7B-ECC882560CA6}"/>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48F0F5E6-E3BA-9507-B321-DAC266761C10}"/>
              </a:ext>
            </a:extLst>
          </p:cNvPr>
          <p:cNvPicPr>
            <a:picLocks noChangeAspect="1"/>
          </p:cNvPicPr>
          <p:nvPr/>
        </p:nvPicPr>
        <p:blipFill>
          <a:blip r:embed="rId2"/>
          <a:stretch>
            <a:fillRect/>
          </a:stretch>
        </p:blipFill>
        <p:spPr>
          <a:xfrm>
            <a:off x="0" y="362886"/>
            <a:ext cx="12192000" cy="6132227"/>
          </a:xfrm>
          <a:prstGeom prst="rect">
            <a:avLst/>
          </a:prstGeom>
        </p:spPr>
      </p:pic>
    </p:spTree>
    <p:extLst>
      <p:ext uri="{BB962C8B-B14F-4D97-AF65-F5344CB8AC3E}">
        <p14:creationId xmlns:p14="http://schemas.microsoft.com/office/powerpoint/2010/main" val="130040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8433-9D79-2833-A163-9E9EF42D680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4BBF38B-80F0-2214-EC79-BA564F843C0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3B42C36-7C79-55B0-1CE9-D839135EAC86}"/>
              </a:ext>
            </a:extLst>
          </p:cNvPr>
          <p:cNvPicPr>
            <a:picLocks noChangeAspect="1"/>
          </p:cNvPicPr>
          <p:nvPr/>
        </p:nvPicPr>
        <p:blipFill>
          <a:blip r:embed="rId2"/>
          <a:stretch>
            <a:fillRect/>
          </a:stretch>
        </p:blipFill>
        <p:spPr>
          <a:xfrm>
            <a:off x="0" y="0"/>
            <a:ext cx="10443312" cy="4825218"/>
          </a:xfrm>
          <a:prstGeom prst="rect">
            <a:avLst/>
          </a:prstGeom>
        </p:spPr>
      </p:pic>
      <p:sp>
        <p:nvSpPr>
          <p:cNvPr id="7" name="TextBox 6">
            <a:extLst>
              <a:ext uri="{FF2B5EF4-FFF2-40B4-BE49-F238E27FC236}">
                <a16:creationId xmlns:a16="http://schemas.microsoft.com/office/drawing/2014/main" id="{CC8417D9-3511-E82B-E35A-3E046D61116F}"/>
              </a:ext>
            </a:extLst>
          </p:cNvPr>
          <p:cNvSpPr txBox="1"/>
          <p:nvPr/>
        </p:nvSpPr>
        <p:spPr>
          <a:xfrm>
            <a:off x="0" y="5188064"/>
            <a:ext cx="121920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Now, suppose I want to see the output in probability format, then in that case, I will be using an activation function before output. Since I am dealing with house and tree simultaneously, in that case, I will be using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If I am only dealing with a house or tree, then I will be using sigmoid, but in this case, I am dealing with a house and tree, because house and tree are both important feature. So, I will be using </a:t>
            </a:r>
            <a:r>
              <a:rPr lang="en-US" sz="2000" dirty="0" err="1">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here.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98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0DD5-488C-1E23-BC67-CB01355E079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D674BBF-96A5-96C8-8BFE-1009E8831262}"/>
              </a:ext>
            </a:extLst>
          </p:cNvPr>
          <p:cNvSpPr>
            <a:spLocks noGrp="1"/>
          </p:cNvSpPr>
          <p:nvPr>
            <p:ph idx="1"/>
          </p:nvPr>
        </p:nvSpPr>
        <p:spPr>
          <a:xfrm>
            <a:off x="0" y="0"/>
            <a:ext cx="12192000" cy="663995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Here, the machine will </a:t>
            </a:r>
            <a:r>
              <a:rPr lang="en-US" sz="2400" dirty="0" err="1">
                <a:latin typeface="Times New Roman" panose="02020603050405020304" pitchFamily="18" charset="0"/>
                <a:cs typeface="Times New Roman" panose="02020603050405020304" pitchFamily="18" charset="0"/>
              </a:rPr>
              <a:t>automatially</a:t>
            </a:r>
            <a:r>
              <a:rPr lang="en-US" sz="2400" dirty="0">
                <a:latin typeface="Times New Roman" panose="02020603050405020304" pitchFamily="18" charset="0"/>
                <a:cs typeface="Times New Roman" panose="02020603050405020304" pitchFamily="18" charset="0"/>
              </a:rPr>
              <a:t> calculate the raw input of each feature. After that, it will use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formula to find the probabilities.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51D488-89DE-C288-8CDD-6F8B6688B565}"/>
              </a:ext>
            </a:extLst>
          </p:cNvPr>
          <p:cNvPicPr>
            <a:picLocks noChangeAspect="1"/>
          </p:cNvPicPr>
          <p:nvPr/>
        </p:nvPicPr>
        <p:blipFill>
          <a:blip r:embed="rId2"/>
          <a:stretch>
            <a:fillRect/>
          </a:stretch>
        </p:blipFill>
        <p:spPr>
          <a:xfrm>
            <a:off x="30348" y="778559"/>
            <a:ext cx="6065652" cy="3013930"/>
          </a:xfrm>
          <a:prstGeom prst="rect">
            <a:avLst/>
          </a:prstGeom>
        </p:spPr>
      </p:pic>
      <p:pic>
        <p:nvPicPr>
          <p:cNvPr id="7" name="Picture 6">
            <a:extLst>
              <a:ext uri="{FF2B5EF4-FFF2-40B4-BE49-F238E27FC236}">
                <a16:creationId xmlns:a16="http://schemas.microsoft.com/office/drawing/2014/main" id="{8C9C32B0-9DCD-8EA9-62EF-69E77B76E0E7}"/>
              </a:ext>
            </a:extLst>
          </p:cNvPr>
          <p:cNvPicPr>
            <a:picLocks noChangeAspect="1"/>
          </p:cNvPicPr>
          <p:nvPr/>
        </p:nvPicPr>
        <p:blipFill>
          <a:blip r:embed="rId3"/>
          <a:stretch>
            <a:fillRect/>
          </a:stretch>
        </p:blipFill>
        <p:spPr>
          <a:xfrm>
            <a:off x="5717110" y="3429000"/>
            <a:ext cx="6444542" cy="3398410"/>
          </a:xfrm>
          <a:prstGeom prst="rect">
            <a:avLst/>
          </a:prstGeom>
        </p:spPr>
      </p:pic>
    </p:spTree>
    <p:extLst>
      <p:ext uri="{BB962C8B-B14F-4D97-AF65-F5344CB8AC3E}">
        <p14:creationId xmlns:p14="http://schemas.microsoft.com/office/powerpoint/2010/main" val="386398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6942-8893-2DF7-662D-AA887211ADC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107E1DC-5EB8-BC4A-A4A1-916B1E57856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881B9A8-6224-C1CB-CF32-CE2687F2A31D}"/>
              </a:ext>
            </a:extLst>
          </p:cNvPr>
          <p:cNvPicPr>
            <a:picLocks noChangeAspect="1"/>
          </p:cNvPicPr>
          <p:nvPr/>
        </p:nvPicPr>
        <p:blipFill>
          <a:blip r:embed="rId2"/>
          <a:stretch>
            <a:fillRect/>
          </a:stretch>
        </p:blipFill>
        <p:spPr>
          <a:xfrm>
            <a:off x="186323" y="230188"/>
            <a:ext cx="6975092" cy="1595437"/>
          </a:xfrm>
          <a:prstGeom prst="rect">
            <a:avLst/>
          </a:prstGeom>
        </p:spPr>
      </p:pic>
      <p:pic>
        <p:nvPicPr>
          <p:cNvPr id="7" name="Picture 6">
            <a:extLst>
              <a:ext uri="{FF2B5EF4-FFF2-40B4-BE49-F238E27FC236}">
                <a16:creationId xmlns:a16="http://schemas.microsoft.com/office/drawing/2014/main" id="{B6F76442-5859-7E7D-7491-3C4ED6A35E4E}"/>
              </a:ext>
            </a:extLst>
          </p:cNvPr>
          <p:cNvPicPr>
            <a:picLocks noChangeAspect="1"/>
          </p:cNvPicPr>
          <p:nvPr/>
        </p:nvPicPr>
        <p:blipFill>
          <a:blip r:embed="rId3"/>
          <a:stretch>
            <a:fillRect/>
          </a:stretch>
        </p:blipFill>
        <p:spPr>
          <a:xfrm>
            <a:off x="570694" y="2067302"/>
            <a:ext cx="9900732" cy="4425573"/>
          </a:xfrm>
          <a:prstGeom prst="rect">
            <a:avLst/>
          </a:prstGeom>
        </p:spPr>
      </p:pic>
    </p:spTree>
    <p:extLst>
      <p:ext uri="{BB962C8B-B14F-4D97-AF65-F5344CB8AC3E}">
        <p14:creationId xmlns:p14="http://schemas.microsoft.com/office/powerpoint/2010/main" val="13861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0AE0-C362-BF24-13FA-5EAD27B6B27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1C4186C-A224-315B-4356-BAE3914E25A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C38DC10-F3CA-E511-F7A4-587DDF7E3492}"/>
              </a:ext>
            </a:extLst>
          </p:cNvPr>
          <p:cNvPicPr>
            <a:picLocks noChangeAspect="1"/>
          </p:cNvPicPr>
          <p:nvPr/>
        </p:nvPicPr>
        <p:blipFill>
          <a:blip r:embed="rId2"/>
          <a:stretch>
            <a:fillRect/>
          </a:stretch>
        </p:blipFill>
        <p:spPr>
          <a:xfrm>
            <a:off x="0" y="1027906"/>
            <a:ext cx="12192000" cy="5413476"/>
          </a:xfrm>
          <a:prstGeom prst="rect">
            <a:avLst/>
          </a:prstGeom>
        </p:spPr>
      </p:pic>
    </p:spTree>
    <p:extLst>
      <p:ext uri="{BB962C8B-B14F-4D97-AF65-F5344CB8AC3E}">
        <p14:creationId xmlns:p14="http://schemas.microsoft.com/office/powerpoint/2010/main" val="3055521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4222-7367-88EF-28BC-1D79DC336AF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15BBD58-9612-48F6-6B0B-6DE511FB889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F9819A4-D53D-91A8-7F20-F79AC0D14558}"/>
              </a:ext>
            </a:extLst>
          </p:cNvPr>
          <p:cNvPicPr>
            <a:picLocks noChangeAspect="1"/>
          </p:cNvPicPr>
          <p:nvPr/>
        </p:nvPicPr>
        <p:blipFill>
          <a:blip r:embed="rId2"/>
          <a:stretch>
            <a:fillRect/>
          </a:stretch>
        </p:blipFill>
        <p:spPr>
          <a:xfrm>
            <a:off x="2389163" y="565180"/>
            <a:ext cx="7413673" cy="6021537"/>
          </a:xfrm>
          <a:prstGeom prst="rect">
            <a:avLst/>
          </a:prstGeom>
        </p:spPr>
      </p:pic>
      <p:sp>
        <p:nvSpPr>
          <p:cNvPr id="6" name="Rectangle 1">
            <a:extLst>
              <a:ext uri="{FF2B5EF4-FFF2-40B4-BE49-F238E27FC236}">
                <a16:creationId xmlns:a16="http://schemas.microsoft.com/office/drawing/2014/main" id="{BACB5818-B9DF-8D21-85A4-4065BF287039}"/>
              </a:ext>
            </a:extLst>
          </p:cNvPr>
          <p:cNvSpPr>
            <a:spLocks noChangeArrowheads="1"/>
          </p:cNvSpPr>
          <p:nvPr/>
        </p:nvSpPr>
        <p:spPr bwMode="auto">
          <a:xfrm>
            <a:off x="3024554" y="30133"/>
            <a:ext cx="45356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can draw either of them, its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upto</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a:t>
            </a:r>
          </a:p>
        </p:txBody>
      </p:sp>
    </p:spTree>
    <p:extLst>
      <p:ext uri="{BB962C8B-B14F-4D97-AF65-F5344CB8AC3E}">
        <p14:creationId xmlns:p14="http://schemas.microsoft.com/office/powerpoint/2010/main" val="15390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0339-F130-D780-03CF-47805FB3060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DED02E2-5225-FD55-FA78-50C77C60103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EBE547A-E8D8-7EF5-6770-09F53BA1CFBE}"/>
              </a:ext>
            </a:extLst>
          </p:cNvPr>
          <p:cNvPicPr>
            <a:picLocks noChangeAspect="1"/>
          </p:cNvPicPr>
          <p:nvPr/>
        </p:nvPicPr>
        <p:blipFill>
          <a:blip r:embed="rId2"/>
          <a:stretch>
            <a:fillRect/>
          </a:stretch>
        </p:blipFill>
        <p:spPr>
          <a:xfrm>
            <a:off x="838200" y="46259"/>
            <a:ext cx="9998984" cy="6765482"/>
          </a:xfrm>
          <a:prstGeom prst="rect">
            <a:avLst/>
          </a:prstGeom>
        </p:spPr>
      </p:pic>
    </p:spTree>
    <p:extLst>
      <p:ext uri="{BB962C8B-B14F-4D97-AF65-F5344CB8AC3E}">
        <p14:creationId xmlns:p14="http://schemas.microsoft.com/office/powerpoint/2010/main" val="145844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DD2D-E241-8ECD-838E-F63B06C52C2D}"/>
              </a:ext>
            </a:extLst>
          </p:cNvPr>
          <p:cNvSpPr>
            <a:spLocks noGrp="1"/>
          </p:cNvSpPr>
          <p:nvPr>
            <p:ph type="title"/>
          </p:nvPr>
        </p:nvSpPr>
        <p:spPr>
          <a:xfrm>
            <a:off x="838200" y="1"/>
            <a:ext cx="10515600" cy="1055076"/>
          </a:xfrm>
        </p:spPr>
        <p:txBody>
          <a:bodyPr/>
          <a:lstStyle/>
          <a:p>
            <a:r>
              <a:rPr lang="en-US" b="1" dirty="0">
                <a:latin typeface="Times New Roman" panose="02020603050405020304" pitchFamily="18" charset="0"/>
                <a:cs typeface="Times New Roman" panose="02020603050405020304" pitchFamily="18" charset="0"/>
              </a:rPr>
              <a:t>Introduction to CNNs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E32C5B-E708-5679-623A-EF0E686AE02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B60C330-C9D9-7E26-0FB3-C31FCBF0C6E9}"/>
              </a:ext>
            </a:extLst>
          </p:cNvPr>
          <p:cNvPicPr>
            <a:picLocks noChangeAspect="1"/>
          </p:cNvPicPr>
          <p:nvPr/>
        </p:nvPicPr>
        <p:blipFill>
          <a:blip r:embed="rId2"/>
          <a:stretch>
            <a:fillRect/>
          </a:stretch>
        </p:blipFill>
        <p:spPr>
          <a:xfrm>
            <a:off x="-1" y="1192578"/>
            <a:ext cx="9507284" cy="3238745"/>
          </a:xfrm>
          <a:prstGeom prst="rect">
            <a:avLst/>
          </a:prstGeom>
        </p:spPr>
      </p:pic>
      <p:pic>
        <p:nvPicPr>
          <p:cNvPr id="7" name="Picture 6">
            <a:extLst>
              <a:ext uri="{FF2B5EF4-FFF2-40B4-BE49-F238E27FC236}">
                <a16:creationId xmlns:a16="http://schemas.microsoft.com/office/drawing/2014/main" id="{10190CF5-6E7F-43A0-9C48-C45515C77C2C}"/>
              </a:ext>
            </a:extLst>
          </p:cNvPr>
          <p:cNvPicPr>
            <a:picLocks noChangeAspect="1"/>
          </p:cNvPicPr>
          <p:nvPr/>
        </p:nvPicPr>
        <p:blipFill>
          <a:blip r:embed="rId3"/>
          <a:stretch>
            <a:fillRect/>
          </a:stretch>
        </p:blipFill>
        <p:spPr>
          <a:xfrm>
            <a:off x="2939978" y="4614313"/>
            <a:ext cx="9214508" cy="2102217"/>
          </a:xfrm>
          <a:prstGeom prst="rect">
            <a:avLst/>
          </a:prstGeom>
        </p:spPr>
      </p:pic>
    </p:spTree>
    <p:extLst>
      <p:ext uri="{BB962C8B-B14F-4D97-AF65-F5344CB8AC3E}">
        <p14:creationId xmlns:p14="http://schemas.microsoft.com/office/powerpoint/2010/main" val="14485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9948-DB39-25C8-0B16-14EE9248C77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0889D5B-692B-869F-A5B9-3B8D695FF8F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D0D1ED2-A601-27A5-26CD-AD796C5F9E31}"/>
              </a:ext>
            </a:extLst>
          </p:cNvPr>
          <p:cNvPicPr>
            <a:picLocks noChangeAspect="1"/>
          </p:cNvPicPr>
          <p:nvPr/>
        </p:nvPicPr>
        <p:blipFill>
          <a:blip r:embed="rId2"/>
          <a:stretch>
            <a:fillRect/>
          </a:stretch>
        </p:blipFill>
        <p:spPr>
          <a:xfrm>
            <a:off x="0" y="211016"/>
            <a:ext cx="12192000" cy="6646984"/>
          </a:xfrm>
          <a:prstGeom prst="rect">
            <a:avLst/>
          </a:prstGeom>
        </p:spPr>
      </p:pic>
    </p:spTree>
    <p:extLst>
      <p:ext uri="{BB962C8B-B14F-4D97-AF65-F5344CB8AC3E}">
        <p14:creationId xmlns:p14="http://schemas.microsoft.com/office/powerpoint/2010/main" val="2590946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2383-5197-CE7E-E50C-BD04F5808ADD}"/>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70A00802-726E-F934-AF6D-844F6BECC1B3}"/>
              </a:ext>
            </a:extLst>
          </p:cNvPr>
          <p:cNvPicPr>
            <a:picLocks noGrp="1" noChangeAspect="1"/>
          </p:cNvPicPr>
          <p:nvPr>
            <p:ph idx="1"/>
          </p:nvPr>
        </p:nvPicPr>
        <p:blipFill>
          <a:blip r:embed="rId2"/>
          <a:stretch>
            <a:fillRect/>
          </a:stretch>
        </p:blipFill>
        <p:spPr>
          <a:xfrm>
            <a:off x="0" y="253218"/>
            <a:ext cx="12192000" cy="5289452"/>
          </a:xfrm>
        </p:spPr>
      </p:pic>
      <p:pic>
        <p:nvPicPr>
          <p:cNvPr id="7" name="Picture 6">
            <a:extLst>
              <a:ext uri="{FF2B5EF4-FFF2-40B4-BE49-F238E27FC236}">
                <a16:creationId xmlns:a16="http://schemas.microsoft.com/office/drawing/2014/main" id="{9B5D4ABD-4AA3-47CF-50BA-EC8B17CBD309}"/>
              </a:ext>
            </a:extLst>
          </p:cNvPr>
          <p:cNvPicPr>
            <a:picLocks noChangeAspect="1"/>
          </p:cNvPicPr>
          <p:nvPr/>
        </p:nvPicPr>
        <p:blipFill>
          <a:blip r:embed="rId3"/>
          <a:stretch>
            <a:fillRect/>
          </a:stretch>
        </p:blipFill>
        <p:spPr>
          <a:xfrm>
            <a:off x="6045096" y="4993396"/>
            <a:ext cx="6146904" cy="1861087"/>
          </a:xfrm>
          <a:prstGeom prst="rect">
            <a:avLst/>
          </a:prstGeom>
        </p:spPr>
      </p:pic>
    </p:spTree>
    <p:extLst>
      <p:ext uri="{BB962C8B-B14F-4D97-AF65-F5344CB8AC3E}">
        <p14:creationId xmlns:p14="http://schemas.microsoft.com/office/powerpoint/2010/main" val="4094509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045A-8BFC-B5B1-5C37-B798636780F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C86F6B0-97BD-37CF-2606-288D6576B019}"/>
              </a:ext>
            </a:extLst>
          </p:cNvPr>
          <p:cNvSpPr>
            <a:spLocks noGrp="1"/>
          </p:cNvSpPr>
          <p:nvPr>
            <p:ph idx="1"/>
          </p:nvPr>
        </p:nvSpPr>
        <p:spPr>
          <a:xfrm>
            <a:off x="112542" y="98474"/>
            <a:ext cx="11241258" cy="6078489"/>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lets go in more details:-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In the previous example, we discussed an image of a house and a tree with a background. Now, suppose I have an image of the digit '8' with no background, just the '8' itself. In this case, how will convolution break the image into smaller parts, and how will pooling select the relevant features?</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A0DFDF3-BD6C-19D3-724F-A2DAE341DA43}"/>
              </a:ext>
            </a:extLst>
          </p:cNvPr>
          <p:cNvPicPr>
            <a:picLocks noChangeAspect="1"/>
          </p:cNvPicPr>
          <p:nvPr/>
        </p:nvPicPr>
        <p:blipFill>
          <a:blip r:embed="rId2"/>
          <a:stretch>
            <a:fillRect/>
          </a:stretch>
        </p:blipFill>
        <p:spPr>
          <a:xfrm>
            <a:off x="3436840" y="1957339"/>
            <a:ext cx="4272255" cy="4699520"/>
          </a:xfrm>
          <a:prstGeom prst="rect">
            <a:avLst/>
          </a:prstGeom>
        </p:spPr>
      </p:pic>
    </p:spTree>
    <p:extLst>
      <p:ext uri="{BB962C8B-B14F-4D97-AF65-F5344CB8AC3E}">
        <p14:creationId xmlns:p14="http://schemas.microsoft.com/office/powerpoint/2010/main" val="55250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F16F-CF2C-9DF9-071E-5FED76F6F64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F4C741B-1024-721E-D7A0-157F7546E478}"/>
              </a:ext>
            </a:extLst>
          </p:cNvPr>
          <p:cNvSpPr>
            <a:spLocks noGrp="1"/>
          </p:cNvSpPr>
          <p:nvPr>
            <p:ph idx="1"/>
          </p:nvPr>
        </p:nvSpPr>
        <p:spPr>
          <a:xfrm>
            <a:off x="1" y="365125"/>
            <a:ext cx="11353800" cy="5811838"/>
          </a:xfrm>
        </p:spPr>
        <p:txBody>
          <a:bodyPr/>
          <a:lstStyle/>
          <a:p>
            <a:pPr marL="0" indent="0">
              <a:buNone/>
            </a:pPr>
            <a:r>
              <a:rPr lang="en-US" sz="2400" dirty="0">
                <a:latin typeface="Times New Roman" panose="02020603050405020304" pitchFamily="18" charset="0"/>
                <a:cs typeface="Times New Roman" panose="02020603050405020304" pitchFamily="18" charset="0"/>
              </a:rPr>
              <a:t>You have a plain image with the digit "8." Even though it’s a single object with no background, </a:t>
            </a:r>
            <a:r>
              <a:rPr lang="en-US" sz="2400" b="1" dirty="0">
                <a:latin typeface="Times New Roman" panose="02020603050405020304" pitchFamily="18" charset="0"/>
                <a:cs typeface="Times New Roman" panose="02020603050405020304" pitchFamily="18" charset="0"/>
              </a:rPr>
              <a:t>convolution</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pooling</a:t>
            </a:r>
            <a:r>
              <a:rPr lang="en-US" sz="2400" dirty="0">
                <a:latin typeface="Times New Roman" panose="02020603050405020304" pitchFamily="18" charset="0"/>
                <a:cs typeface="Times New Roman" panose="02020603050405020304" pitchFamily="18" charset="0"/>
              </a:rPr>
              <a:t> still apply effectively. The goal here is to </a:t>
            </a:r>
            <a:r>
              <a:rPr lang="en-US" sz="2400" b="1" dirty="0">
                <a:latin typeface="Times New Roman" panose="02020603050405020304" pitchFamily="18" charset="0"/>
                <a:cs typeface="Times New Roman" panose="02020603050405020304" pitchFamily="18" charset="0"/>
              </a:rPr>
              <a:t>extract features</a:t>
            </a:r>
            <a:r>
              <a:rPr lang="en-US" sz="2400" dirty="0">
                <a:latin typeface="Times New Roman" panose="02020603050405020304" pitchFamily="18" charset="0"/>
                <a:cs typeface="Times New Roman" panose="02020603050405020304" pitchFamily="18" charset="0"/>
              </a:rPr>
              <a:t> from the shape and structure of the "8.“</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Input:- </a:t>
            </a:r>
            <a:r>
              <a:rPr lang="en-US" sz="2000" dirty="0">
                <a:latin typeface="Times New Roman" panose="02020603050405020304" pitchFamily="18" charset="0"/>
                <a:cs typeface="Times New Roman" panose="02020603050405020304" pitchFamily="18" charset="0"/>
              </a:rPr>
              <a:t>First it will take the image as an input.</a:t>
            </a:r>
          </a:p>
          <a:p>
            <a:pPr marL="0" indent="0">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Convolution:-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326783B0-8F69-4115-80F1-748E029C6C18}"/>
              </a:ext>
            </a:extLst>
          </p:cNvPr>
          <p:cNvSpPr txBox="1"/>
          <p:nvPr/>
        </p:nvSpPr>
        <p:spPr>
          <a:xfrm>
            <a:off x="5424286" y="6089277"/>
            <a:ext cx="6880257"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image is divided into smaller sections, called pixels, and each pixel has a value.</a:t>
            </a:r>
            <a:endParaRPr lang="en-IN" sz="2000"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45C5BE8F-E3C9-7A05-05DB-AC9A591192A2}"/>
              </a:ext>
            </a:extLst>
          </p:cNvPr>
          <p:cNvPicPr>
            <a:picLocks noChangeAspect="1"/>
          </p:cNvPicPr>
          <p:nvPr/>
        </p:nvPicPr>
        <p:blipFill>
          <a:blip r:embed="rId2"/>
          <a:stretch>
            <a:fillRect/>
          </a:stretch>
        </p:blipFill>
        <p:spPr>
          <a:xfrm>
            <a:off x="1949328" y="3074329"/>
            <a:ext cx="5520617" cy="3012726"/>
          </a:xfrm>
          <a:prstGeom prst="rect">
            <a:avLst/>
          </a:prstGeom>
        </p:spPr>
      </p:pic>
      <p:pic>
        <p:nvPicPr>
          <p:cNvPr id="32" name="Picture 31">
            <a:extLst>
              <a:ext uri="{FF2B5EF4-FFF2-40B4-BE49-F238E27FC236}">
                <a16:creationId xmlns:a16="http://schemas.microsoft.com/office/drawing/2014/main" id="{98D7CF66-83A7-EAD8-8A21-B3C031D20C60}"/>
              </a:ext>
            </a:extLst>
          </p:cNvPr>
          <p:cNvPicPr>
            <a:picLocks noChangeAspect="1"/>
          </p:cNvPicPr>
          <p:nvPr/>
        </p:nvPicPr>
        <p:blipFill>
          <a:blip r:embed="rId3"/>
          <a:stretch>
            <a:fillRect/>
          </a:stretch>
        </p:blipFill>
        <p:spPr>
          <a:xfrm>
            <a:off x="5043488" y="1508046"/>
            <a:ext cx="1266825" cy="1476375"/>
          </a:xfrm>
          <a:prstGeom prst="rect">
            <a:avLst/>
          </a:prstGeom>
        </p:spPr>
      </p:pic>
    </p:spTree>
    <p:extLst>
      <p:ext uri="{BB962C8B-B14F-4D97-AF65-F5344CB8AC3E}">
        <p14:creationId xmlns:p14="http://schemas.microsoft.com/office/powerpoint/2010/main" val="692556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500B-642D-AF34-1CA4-80DFC200687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B5EE1C2-6066-C7E2-2034-4F7F9F1D664A}"/>
              </a:ext>
            </a:extLst>
          </p:cNvPr>
          <p:cNvSpPr>
            <a:spLocks noGrp="1"/>
          </p:cNvSpPr>
          <p:nvPr>
            <p:ph idx="1"/>
          </p:nvPr>
        </p:nvSpPr>
        <p:spPr>
          <a:xfrm>
            <a:off x="239151" y="182881"/>
            <a:ext cx="11114649" cy="5994082"/>
          </a:xfrm>
        </p:spPr>
        <p:txBody>
          <a:bodyPr/>
          <a:lstStyle/>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grayscale images, each pixel has a single intensity value representing shades of gray, typically ranging from 0 (black) to 255 (white).</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colorful images, each pixel is represented by three values corresponding to the RGB channels (Red, Green, and Blue), each with its own intensity ranging from 0 to 255. These values combine to form the pixel's color. </a:t>
            </a:r>
          </a:p>
          <a:p>
            <a:pPr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 to combine these three values to form a single value:-</a:t>
            </a:r>
          </a:p>
          <a:p>
            <a:pPr marL="0" indent="0">
              <a:buNone/>
            </a:pPr>
            <a:endParaRPr lang="en-IN" dirty="0"/>
          </a:p>
        </p:txBody>
      </p:sp>
      <p:pic>
        <p:nvPicPr>
          <p:cNvPr id="6" name="Picture 5">
            <a:extLst>
              <a:ext uri="{FF2B5EF4-FFF2-40B4-BE49-F238E27FC236}">
                <a16:creationId xmlns:a16="http://schemas.microsoft.com/office/drawing/2014/main" id="{188C1CA0-9754-4601-4699-AA8905639B0C}"/>
              </a:ext>
            </a:extLst>
          </p:cNvPr>
          <p:cNvPicPr>
            <a:picLocks noChangeAspect="1"/>
          </p:cNvPicPr>
          <p:nvPr/>
        </p:nvPicPr>
        <p:blipFill>
          <a:blip r:embed="rId2"/>
          <a:stretch>
            <a:fillRect/>
          </a:stretch>
        </p:blipFill>
        <p:spPr>
          <a:xfrm>
            <a:off x="434193" y="2737211"/>
            <a:ext cx="7851677" cy="2393229"/>
          </a:xfrm>
          <a:prstGeom prst="rect">
            <a:avLst/>
          </a:prstGeom>
        </p:spPr>
      </p:pic>
      <p:pic>
        <p:nvPicPr>
          <p:cNvPr id="8" name="Picture 7">
            <a:extLst>
              <a:ext uri="{FF2B5EF4-FFF2-40B4-BE49-F238E27FC236}">
                <a16:creationId xmlns:a16="http://schemas.microsoft.com/office/drawing/2014/main" id="{C5865FFE-AFB5-843A-FAF1-8AD88369C9E7}"/>
              </a:ext>
            </a:extLst>
          </p:cNvPr>
          <p:cNvPicPr>
            <a:picLocks noChangeAspect="1"/>
          </p:cNvPicPr>
          <p:nvPr/>
        </p:nvPicPr>
        <p:blipFill>
          <a:blip r:embed="rId3"/>
          <a:stretch>
            <a:fillRect/>
          </a:stretch>
        </p:blipFill>
        <p:spPr>
          <a:xfrm>
            <a:off x="5275386" y="5244171"/>
            <a:ext cx="6916614" cy="1613829"/>
          </a:xfrm>
          <a:prstGeom prst="rect">
            <a:avLst/>
          </a:prstGeom>
        </p:spPr>
      </p:pic>
    </p:spTree>
    <p:extLst>
      <p:ext uri="{BB962C8B-B14F-4D97-AF65-F5344CB8AC3E}">
        <p14:creationId xmlns:p14="http://schemas.microsoft.com/office/powerpoint/2010/main" val="335465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699D-0C71-1AE8-FA62-5F3140FBAF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EBEB564-B07E-DFD9-9DC3-D3BE3623EAD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740A46A-0A73-01EA-636A-60549BD30D75}"/>
              </a:ext>
            </a:extLst>
          </p:cNvPr>
          <p:cNvPicPr>
            <a:picLocks noChangeAspect="1"/>
          </p:cNvPicPr>
          <p:nvPr/>
        </p:nvPicPr>
        <p:blipFill>
          <a:blip r:embed="rId2"/>
          <a:stretch>
            <a:fillRect/>
          </a:stretch>
        </p:blipFill>
        <p:spPr>
          <a:xfrm>
            <a:off x="152692" y="178264"/>
            <a:ext cx="4855405" cy="2439487"/>
          </a:xfrm>
          <a:prstGeom prst="rect">
            <a:avLst/>
          </a:prstGeom>
        </p:spPr>
      </p:pic>
      <p:pic>
        <p:nvPicPr>
          <p:cNvPr id="7" name="Picture 6">
            <a:extLst>
              <a:ext uri="{FF2B5EF4-FFF2-40B4-BE49-F238E27FC236}">
                <a16:creationId xmlns:a16="http://schemas.microsoft.com/office/drawing/2014/main" id="{F941B785-82D9-97C7-5BD8-1286C0A3311D}"/>
              </a:ext>
            </a:extLst>
          </p:cNvPr>
          <p:cNvPicPr>
            <a:picLocks noChangeAspect="1"/>
          </p:cNvPicPr>
          <p:nvPr/>
        </p:nvPicPr>
        <p:blipFill>
          <a:blip r:embed="rId3"/>
          <a:stretch>
            <a:fillRect/>
          </a:stretch>
        </p:blipFill>
        <p:spPr>
          <a:xfrm>
            <a:off x="152692" y="2127507"/>
            <a:ext cx="10946716" cy="980488"/>
          </a:xfrm>
          <a:prstGeom prst="rect">
            <a:avLst/>
          </a:prstGeom>
        </p:spPr>
      </p:pic>
      <p:sp>
        <p:nvSpPr>
          <p:cNvPr id="9" name="TextBox 8">
            <a:extLst>
              <a:ext uri="{FF2B5EF4-FFF2-40B4-BE49-F238E27FC236}">
                <a16:creationId xmlns:a16="http://schemas.microsoft.com/office/drawing/2014/main" id="{73F437C8-406D-ECEB-B483-1DA9E62B7EB8}"/>
              </a:ext>
            </a:extLst>
          </p:cNvPr>
          <p:cNvSpPr txBox="1"/>
          <p:nvPr/>
        </p:nvSpPr>
        <p:spPr>
          <a:xfrm>
            <a:off x="152692" y="3316765"/>
            <a:ext cx="12039308"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Since, we have a black white image, the values of pixel will remain same.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7CBB5F9-C37A-097A-8931-FD4DFA2C2BB1}"/>
              </a:ext>
            </a:extLst>
          </p:cNvPr>
          <p:cNvPicPr>
            <a:picLocks noChangeAspect="1"/>
          </p:cNvPicPr>
          <p:nvPr/>
        </p:nvPicPr>
        <p:blipFill>
          <a:blip r:embed="rId4"/>
          <a:stretch>
            <a:fillRect/>
          </a:stretch>
        </p:blipFill>
        <p:spPr>
          <a:xfrm>
            <a:off x="711371" y="3821386"/>
            <a:ext cx="5140789" cy="2805445"/>
          </a:xfrm>
          <a:prstGeom prst="rect">
            <a:avLst/>
          </a:prstGeom>
        </p:spPr>
      </p:pic>
    </p:spTree>
    <p:extLst>
      <p:ext uri="{BB962C8B-B14F-4D97-AF65-F5344CB8AC3E}">
        <p14:creationId xmlns:p14="http://schemas.microsoft.com/office/powerpoint/2010/main" val="565419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B7EE-DD40-9AE5-79F8-121DA09C142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F13D9D-C0BA-47D9-13F7-B81E281EBF9A}"/>
              </a:ext>
            </a:extLst>
          </p:cNvPr>
          <p:cNvSpPr>
            <a:spLocks noGrp="1"/>
          </p:cNvSpPr>
          <p:nvPr>
            <p:ph idx="1"/>
          </p:nvPr>
        </p:nvSpPr>
        <p:spPr>
          <a:xfrm>
            <a:off x="98474" y="365125"/>
            <a:ext cx="12093526" cy="5811838"/>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CNN model will automatically compute the number in each pixel, if the model is dealing with </a:t>
            </a:r>
            <a:r>
              <a:rPr lang="en-US" sz="2000" dirty="0" err="1">
                <a:latin typeface="Times New Roman" panose="02020603050405020304" pitchFamily="18" charset="0"/>
                <a:cs typeface="Times New Roman" panose="02020603050405020304" pitchFamily="18" charset="0"/>
              </a:rPr>
              <a:t>colourful</a:t>
            </a:r>
            <a:r>
              <a:rPr lang="en-US" sz="2000" dirty="0">
                <a:latin typeface="Times New Roman" panose="02020603050405020304" pitchFamily="18" charset="0"/>
                <a:cs typeface="Times New Roman" panose="02020603050405020304" pitchFamily="18" charset="0"/>
              </a:rPr>
              <a:t> image, it will automatically generate the formula to convert three numbers into single number. </a:t>
            </a:r>
          </a:p>
          <a:p>
            <a:pPr marL="0" indent="0" algn="just">
              <a:buNone/>
            </a:pPr>
            <a:r>
              <a:rPr lang="en-US" sz="2000" dirty="0">
                <a:latin typeface="Times New Roman" panose="02020603050405020304" pitchFamily="18" charset="0"/>
                <a:cs typeface="Times New Roman" panose="02020603050405020304" pitchFamily="18" charset="0"/>
              </a:rPr>
              <a:t>After getting all the numbers which are present in each pixel, it will automatically generate Kernel.  </a:t>
            </a:r>
            <a:endParaRPr lang="en-IN"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A50A4B2-7322-49F5-88E8-CF58725B036D}"/>
              </a:ext>
            </a:extLst>
          </p:cNvPr>
          <p:cNvSpPr>
            <a:spLocks noChangeArrowheads="1"/>
          </p:cNvSpPr>
          <p:nvPr/>
        </p:nvSpPr>
        <p:spPr bwMode="auto">
          <a:xfrm>
            <a:off x="98474" y="1354665"/>
            <a:ext cx="119950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a Convolutional Neural Network (CNN), the kernel values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during the training process by the model only.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Initially, the kernel values (weights) are randomly initialized.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During training, these kernel weights are updated through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backpropagation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minimize the error (loss) and better extract features from the input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 time, the model "learns" the optimal kernel values that help identify relevant features such as edges, patterns, or other characteristics in the image. </a:t>
            </a:r>
          </a:p>
        </p:txBody>
      </p:sp>
      <p:pic>
        <p:nvPicPr>
          <p:cNvPr id="6" name="Picture 5">
            <a:extLst>
              <a:ext uri="{FF2B5EF4-FFF2-40B4-BE49-F238E27FC236}">
                <a16:creationId xmlns:a16="http://schemas.microsoft.com/office/drawing/2014/main" id="{0B47BD96-38B3-1630-FFA9-5A208E86C1DB}"/>
              </a:ext>
            </a:extLst>
          </p:cNvPr>
          <p:cNvPicPr>
            <a:picLocks noChangeAspect="1"/>
          </p:cNvPicPr>
          <p:nvPr/>
        </p:nvPicPr>
        <p:blipFill>
          <a:blip r:embed="rId2"/>
          <a:stretch>
            <a:fillRect/>
          </a:stretch>
        </p:blipFill>
        <p:spPr>
          <a:xfrm>
            <a:off x="98474" y="3429000"/>
            <a:ext cx="7469944" cy="2142917"/>
          </a:xfrm>
          <a:prstGeom prst="rect">
            <a:avLst/>
          </a:prstGeom>
        </p:spPr>
      </p:pic>
      <p:sp>
        <p:nvSpPr>
          <p:cNvPr id="7" name="Rectangle 2">
            <a:extLst>
              <a:ext uri="{FF2B5EF4-FFF2-40B4-BE49-F238E27FC236}">
                <a16:creationId xmlns:a16="http://schemas.microsoft.com/office/drawing/2014/main" id="{BA00C666-1A15-0759-A4E7-9D9CA214DF6C}"/>
              </a:ext>
            </a:extLst>
          </p:cNvPr>
          <p:cNvSpPr>
            <a:spLocks noChangeArrowheads="1"/>
          </p:cNvSpPr>
          <p:nvPr/>
        </p:nvSpPr>
        <p:spPr bwMode="auto">
          <a:xfrm>
            <a:off x="98474" y="5657936"/>
            <a:ext cx="120935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small images (like 3x3), use a 2x2 kernel to capture local features efficiently. For larger images, use a 3x3 or 5x5 kernel. Larger kernels increase computation and may cause overfitting. A 3x3 kernel is common in many CNNs because it balances feature extraction and efficiency, while 5x5 can be used for more complex patterns but should be used cautiously.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158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90F94-FFC8-F2CD-784C-5671C858C5E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7991F6-16CB-9599-4764-0C974107652F}"/>
              </a:ext>
            </a:extLst>
          </p:cNvPr>
          <p:cNvSpPr>
            <a:spLocks noGrp="1"/>
          </p:cNvSpPr>
          <p:nvPr>
            <p:ph idx="1"/>
          </p:nvPr>
        </p:nvSpPr>
        <p:spPr>
          <a:xfrm>
            <a:off x="267286" y="892052"/>
            <a:ext cx="11924714" cy="5600823"/>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Although the model automatically generate the values of kernel (Weights), we have to define whether we should implement 2 x 2 or 3 x 3 Kernel. In most cases, 3 x 3 kernel is recommended. As:-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4BD7A1-FACC-848E-FBBB-B08DA5C25FDC}"/>
              </a:ext>
            </a:extLst>
          </p:cNvPr>
          <p:cNvPicPr>
            <a:picLocks noChangeAspect="1"/>
          </p:cNvPicPr>
          <p:nvPr/>
        </p:nvPicPr>
        <p:blipFill>
          <a:blip r:embed="rId2"/>
          <a:stretch>
            <a:fillRect/>
          </a:stretch>
        </p:blipFill>
        <p:spPr>
          <a:xfrm>
            <a:off x="267286" y="1889127"/>
            <a:ext cx="7680960" cy="3079746"/>
          </a:xfrm>
          <a:prstGeom prst="rect">
            <a:avLst/>
          </a:prstGeom>
        </p:spPr>
      </p:pic>
      <p:sp>
        <p:nvSpPr>
          <p:cNvPr id="7" name="TextBox 6">
            <a:extLst>
              <a:ext uri="{FF2B5EF4-FFF2-40B4-BE49-F238E27FC236}">
                <a16:creationId xmlns:a16="http://schemas.microsoft.com/office/drawing/2014/main" id="{81BF0586-2067-DD98-EE37-9C6C3D76A7E9}"/>
              </a:ext>
            </a:extLst>
          </p:cNvPr>
          <p:cNvSpPr txBox="1"/>
          <p:nvPr/>
        </p:nvSpPr>
        <p:spPr>
          <a:xfrm>
            <a:off x="133643" y="5450809"/>
            <a:ext cx="1192471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Now lets see, how kernel is used with pixel value to generate Convolved Feature, Activation Map, or Feature Map.</a:t>
            </a:r>
          </a:p>
        </p:txBody>
      </p:sp>
    </p:spTree>
    <p:extLst>
      <p:ext uri="{BB962C8B-B14F-4D97-AF65-F5344CB8AC3E}">
        <p14:creationId xmlns:p14="http://schemas.microsoft.com/office/powerpoint/2010/main" val="3207002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8331-48B5-1F8C-B86E-E7FF9F4909A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00B8245-E652-B4BB-BF23-905A72A21E7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E4A78C2-F821-3C07-A9A5-72B1BA88E852}"/>
              </a:ext>
            </a:extLst>
          </p:cNvPr>
          <p:cNvPicPr>
            <a:picLocks noChangeAspect="1"/>
          </p:cNvPicPr>
          <p:nvPr/>
        </p:nvPicPr>
        <p:blipFill>
          <a:blip r:embed="rId2"/>
          <a:stretch>
            <a:fillRect/>
          </a:stretch>
        </p:blipFill>
        <p:spPr>
          <a:xfrm>
            <a:off x="0" y="434816"/>
            <a:ext cx="6736959" cy="6285071"/>
          </a:xfrm>
          <a:prstGeom prst="rect">
            <a:avLst/>
          </a:prstGeom>
        </p:spPr>
      </p:pic>
      <p:sp>
        <p:nvSpPr>
          <p:cNvPr id="7" name="TextBox 6">
            <a:extLst>
              <a:ext uri="{FF2B5EF4-FFF2-40B4-BE49-F238E27FC236}">
                <a16:creationId xmlns:a16="http://schemas.microsoft.com/office/drawing/2014/main" id="{BFB14889-1158-9EA5-D767-BACE4D65BB2D}"/>
              </a:ext>
            </a:extLst>
          </p:cNvPr>
          <p:cNvSpPr txBox="1"/>
          <p:nvPr/>
        </p:nvSpPr>
        <p:spPr>
          <a:xfrm>
            <a:off x="1913206" y="34706"/>
            <a:ext cx="1027879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Suppose we have an input image of 4 x 4, and we want to use 2 x2 kernel:- </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CECC765-2DD7-4C9D-589A-52530CA40A44}"/>
              </a:ext>
            </a:extLst>
          </p:cNvPr>
          <p:cNvPicPr>
            <a:picLocks noChangeAspect="1"/>
          </p:cNvPicPr>
          <p:nvPr/>
        </p:nvPicPr>
        <p:blipFill>
          <a:blip r:embed="rId3"/>
          <a:stretch>
            <a:fillRect/>
          </a:stretch>
        </p:blipFill>
        <p:spPr>
          <a:xfrm>
            <a:off x="5304472" y="915619"/>
            <a:ext cx="6259171" cy="4633225"/>
          </a:xfrm>
          <a:prstGeom prst="rect">
            <a:avLst/>
          </a:prstGeom>
        </p:spPr>
      </p:pic>
    </p:spTree>
    <p:extLst>
      <p:ext uri="{BB962C8B-B14F-4D97-AF65-F5344CB8AC3E}">
        <p14:creationId xmlns:p14="http://schemas.microsoft.com/office/powerpoint/2010/main" val="3067894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8C25A-F830-25C3-E61C-C9C4101E90F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243F36-48DB-13A5-FE0D-FF32BD50DCA4}"/>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498CEC1E-6246-4A73-AE87-A5B236DDD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074" y="1268656"/>
            <a:ext cx="7543496" cy="5434563"/>
          </a:xfrm>
          <a:prstGeom prst="rect">
            <a:avLst/>
          </a:prstGeom>
        </p:spPr>
      </p:pic>
      <p:pic>
        <p:nvPicPr>
          <p:cNvPr id="8" name="Picture 7">
            <a:extLst>
              <a:ext uri="{FF2B5EF4-FFF2-40B4-BE49-F238E27FC236}">
                <a16:creationId xmlns:a16="http://schemas.microsoft.com/office/drawing/2014/main" id="{BD113775-AD43-8471-A911-81BAC0022E53}"/>
              </a:ext>
            </a:extLst>
          </p:cNvPr>
          <p:cNvPicPr>
            <a:picLocks noChangeAspect="1"/>
          </p:cNvPicPr>
          <p:nvPr/>
        </p:nvPicPr>
        <p:blipFill>
          <a:blip r:embed="rId3"/>
          <a:stretch>
            <a:fillRect/>
          </a:stretch>
        </p:blipFill>
        <p:spPr>
          <a:xfrm>
            <a:off x="230431" y="154781"/>
            <a:ext cx="5865569" cy="526255"/>
          </a:xfrm>
          <a:prstGeom prst="rect">
            <a:avLst/>
          </a:prstGeom>
        </p:spPr>
      </p:pic>
      <p:pic>
        <p:nvPicPr>
          <p:cNvPr id="10" name="Picture 9">
            <a:extLst>
              <a:ext uri="{FF2B5EF4-FFF2-40B4-BE49-F238E27FC236}">
                <a16:creationId xmlns:a16="http://schemas.microsoft.com/office/drawing/2014/main" id="{0DAE9D48-B2AB-03F7-2BA1-15779BF932C2}"/>
              </a:ext>
            </a:extLst>
          </p:cNvPr>
          <p:cNvPicPr>
            <a:picLocks noChangeAspect="1"/>
          </p:cNvPicPr>
          <p:nvPr/>
        </p:nvPicPr>
        <p:blipFill>
          <a:blip r:embed="rId4"/>
          <a:stretch>
            <a:fillRect/>
          </a:stretch>
        </p:blipFill>
        <p:spPr>
          <a:xfrm>
            <a:off x="403274" y="891379"/>
            <a:ext cx="4281268" cy="1870585"/>
          </a:xfrm>
          <a:prstGeom prst="rect">
            <a:avLst/>
          </a:prstGeom>
        </p:spPr>
      </p:pic>
    </p:spTree>
    <p:extLst>
      <p:ext uri="{BB962C8B-B14F-4D97-AF65-F5344CB8AC3E}">
        <p14:creationId xmlns:p14="http://schemas.microsoft.com/office/powerpoint/2010/main" val="3190714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C3682-5C63-C058-19A4-1059C7AC4C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664E85-BECB-7B97-D9A8-3BFD9B7A783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3601F8E-DF66-70FC-98E1-8CE3A5FB05B5}"/>
              </a:ext>
            </a:extLst>
          </p:cNvPr>
          <p:cNvPicPr>
            <a:picLocks noChangeAspect="1"/>
          </p:cNvPicPr>
          <p:nvPr/>
        </p:nvPicPr>
        <p:blipFill>
          <a:blip r:embed="rId2"/>
          <a:stretch>
            <a:fillRect/>
          </a:stretch>
        </p:blipFill>
        <p:spPr>
          <a:xfrm>
            <a:off x="0" y="118268"/>
            <a:ext cx="10128738" cy="2686929"/>
          </a:xfrm>
          <a:prstGeom prst="rect">
            <a:avLst/>
          </a:prstGeom>
        </p:spPr>
      </p:pic>
      <p:pic>
        <p:nvPicPr>
          <p:cNvPr id="7" name="Picture 6">
            <a:extLst>
              <a:ext uri="{FF2B5EF4-FFF2-40B4-BE49-F238E27FC236}">
                <a16:creationId xmlns:a16="http://schemas.microsoft.com/office/drawing/2014/main" id="{C3F1338B-437C-81D0-F0B3-61443571BE47}"/>
              </a:ext>
            </a:extLst>
          </p:cNvPr>
          <p:cNvPicPr>
            <a:picLocks noChangeAspect="1"/>
          </p:cNvPicPr>
          <p:nvPr/>
        </p:nvPicPr>
        <p:blipFill>
          <a:blip r:embed="rId3"/>
          <a:stretch>
            <a:fillRect/>
          </a:stretch>
        </p:blipFill>
        <p:spPr>
          <a:xfrm>
            <a:off x="4688" y="2717475"/>
            <a:ext cx="12187312" cy="2043415"/>
          </a:xfrm>
          <a:prstGeom prst="rect">
            <a:avLst/>
          </a:prstGeom>
        </p:spPr>
      </p:pic>
      <p:pic>
        <p:nvPicPr>
          <p:cNvPr id="9" name="Picture 8">
            <a:extLst>
              <a:ext uri="{FF2B5EF4-FFF2-40B4-BE49-F238E27FC236}">
                <a16:creationId xmlns:a16="http://schemas.microsoft.com/office/drawing/2014/main" id="{C2A1DC12-31DA-172C-7DF5-93187EDCBA93}"/>
              </a:ext>
            </a:extLst>
          </p:cNvPr>
          <p:cNvPicPr>
            <a:picLocks noChangeAspect="1"/>
          </p:cNvPicPr>
          <p:nvPr/>
        </p:nvPicPr>
        <p:blipFill>
          <a:blip r:embed="rId4"/>
          <a:stretch>
            <a:fillRect/>
          </a:stretch>
        </p:blipFill>
        <p:spPr>
          <a:xfrm>
            <a:off x="0" y="4984080"/>
            <a:ext cx="12187312" cy="1755651"/>
          </a:xfrm>
          <a:prstGeom prst="rect">
            <a:avLst/>
          </a:prstGeom>
        </p:spPr>
      </p:pic>
    </p:spTree>
    <p:extLst>
      <p:ext uri="{BB962C8B-B14F-4D97-AF65-F5344CB8AC3E}">
        <p14:creationId xmlns:p14="http://schemas.microsoft.com/office/powerpoint/2010/main" val="110952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8547-8CC1-6653-1772-2E2F0D05C8B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BA2179B-1D97-CAD3-C220-67ADD0047573}"/>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ED6EEFD4-39F0-284C-8473-7D1F78FBA8FE}"/>
              </a:ext>
            </a:extLst>
          </p:cNvPr>
          <p:cNvSpPr txBox="1"/>
          <p:nvPr/>
        </p:nvSpPr>
        <p:spPr>
          <a:xfrm>
            <a:off x="0" y="230188"/>
            <a:ext cx="1219200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behavior of the convolutional layer is primarily governed by us with the following main hyperparameters: </a:t>
            </a:r>
            <a:endParaRPr lang="en-IN" sz="2000" dirty="0">
              <a:latin typeface="Times New Roman" panose="02020603050405020304" pitchFamily="18" charset="0"/>
              <a:cs typeface="Times New Roman" panose="02020603050405020304" pitchFamily="18" charset="0"/>
            </a:endParaRPr>
          </a:p>
        </p:txBody>
      </p:sp>
      <p:sp>
        <p:nvSpPr>
          <p:cNvPr id="18" name="Rectangle 1">
            <a:extLst>
              <a:ext uri="{FF2B5EF4-FFF2-40B4-BE49-F238E27FC236}">
                <a16:creationId xmlns:a16="http://schemas.microsoft.com/office/drawing/2014/main" id="{3F56D172-7030-C470-DD2D-33CE7AF60FF6}"/>
              </a:ext>
            </a:extLst>
          </p:cNvPr>
          <p:cNvSpPr>
            <a:spLocks noChangeArrowheads="1"/>
          </p:cNvSpPr>
          <p:nvPr/>
        </p:nvSpPr>
        <p:spPr bwMode="auto">
          <a:xfrm>
            <a:off x="0" y="872957"/>
            <a:ext cx="1219200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Kernel Size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kernel size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size of the filter window that slides over the image (e.g., 3x3, 5x5). It defines how many pixels the kernel looks at during each step of the convolution operation.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6859BC97-D493-113E-8D55-5EB4EB13134B}"/>
              </a:ext>
            </a:extLst>
          </p:cNvPr>
          <p:cNvPicPr>
            <a:picLocks noChangeAspect="1"/>
          </p:cNvPicPr>
          <p:nvPr/>
        </p:nvPicPr>
        <p:blipFill>
          <a:blip r:embed="rId2"/>
          <a:stretch>
            <a:fillRect/>
          </a:stretch>
        </p:blipFill>
        <p:spPr>
          <a:xfrm>
            <a:off x="2095352" y="1690688"/>
            <a:ext cx="7484745" cy="5006860"/>
          </a:xfrm>
          <a:prstGeom prst="rect">
            <a:avLst/>
          </a:prstGeom>
        </p:spPr>
      </p:pic>
    </p:spTree>
    <p:extLst>
      <p:ext uri="{BB962C8B-B14F-4D97-AF65-F5344CB8AC3E}">
        <p14:creationId xmlns:p14="http://schemas.microsoft.com/office/powerpoint/2010/main" val="2887434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1476-FDF9-45E3-A6C0-098895148B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EF36D5E-C520-6F57-CF2C-71D5A3735A97}"/>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C22EE4C8-CF5D-A75B-48EF-53E0DDB817E1}"/>
              </a:ext>
            </a:extLst>
          </p:cNvPr>
          <p:cNvPicPr>
            <a:picLocks noChangeAspect="1"/>
          </p:cNvPicPr>
          <p:nvPr/>
        </p:nvPicPr>
        <p:blipFill>
          <a:blip r:embed="rId2"/>
          <a:stretch>
            <a:fillRect/>
          </a:stretch>
        </p:blipFill>
        <p:spPr>
          <a:xfrm>
            <a:off x="3151163" y="1372724"/>
            <a:ext cx="8494584" cy="5485276"/>
          </a:xfrm>
          <a:prstGeom prst="rect">
            <a:avLst/>
          </a:prstGeom>
        </p:spPr>
      </p:pic>
      <p:sp>
        <p:nvSpPr>
          <p:cNvPr id="9" name="TextBox 8">
            <a:extLst>
              <a:ext uri="{FF2B5EF4-FFF2-40B4-BE49-F238E27FC236}">
                <a16:creationId xmlns:a16="http://schemas.microsoft.com/office/drawing/2014/main" id="{B9F37F5D-E8AF-4BC2-EACB-AFEBF50944D5}"/>
              </a:ext>
            </a:extLst>
          </p:cNvPr>
          <p:cNvSpPr txBox="1"/>
          <p:nvPr/>
        </p:nvSpPr>
        <p:spPr>
          <a:xfrm>
            <a:off x="-2344" y="49284"/>
            <a:ext cx="12194344"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Stride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refers to how far the kernel moves with each step.</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example, with a stride of 1, the kernel moves one pixel at a time, covering every pixel in the image.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a stride of 2, the kernel skips every other pixel, making the output smaller and faster to compute.</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Strides of 1 are commonly used to prevent underfitting because the kernel will capture more details.</a:t>
            </a:r>
          </a:p>
        </p:txBody>
      </p:sp>
    </p:spTree>
    <p:extLst>
      <p:ext uri="{BB962C8B-B14F-4D97-AF65-F5344CB8AC3E}">
        <p14:creationId xmlns:p14="http://schemas.microsoft.com/office/powerpoint/2010/main" val="279444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DC73-F2F7-BFCC-CF51-3E718201361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0C077A6-2AEB-C003-3CD4-856F6EB5B7E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9DC5D02-F505-62AC-7B6D-471D63BF88A1}"/>
              </a:ext>
            </a:extLst>
          </p:cNvPr>
          <p:cNvPicPr>
            <a:picLocks noChangeAspect="1"/>
          </p:cNvPicPr>
          <p:nvPr/>
        </p:nvPicPr>
        <p:blipFill>
          <a:blip r:embed="rId2"/>
          <a:stretch>
            <a:fillRect/>
          </a:stretch>
        </p:blipFill>
        <p:spPr>
          <a:xfrm>
            <a:off x="-2344" y="1394737"/>
            <a:ext cx="12194344" cy="4563219"/>
          </a:xfrm>
          <a:prstGeom prst="rect">
            <a:avLst/>
          </a:prstGeom>
        </p:spPr>
      </p:pic>
      <p:sp>
        <p:nvSpPr>
          <p:cNvPr id="7" name="TextBox 6">
            <a:extLst>
              <a:ext uri="{FF2B5EF4-FFF2-40B4-BE49-F238E27FC236}">
                <a16:creationId xmlns:a16="http://schemas.microsoft.com/office/drawing/2014/main" id="{FCBF2332-F18A-DD2D-5891-E429D5A223EC}"/>
              </a:ext>
            </a:extLst>
          </p:cNvPr>
          <p:cNvSpPr txBox="1"/>
          <p:nvPr/>
        </p:nvSpPr>
        <p:spPr>
          <a:xfrm>
            <a:off x="-2344" y="71299"/>
            <a:ext cx="12194344"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3. Padding</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Padding</a:t>
            </a:r>
            <a:r>
              <a:rPr lang="en-US" sz="2000" dirty="0">
                <a:latin typeface="Times New Roman" panose="02020603050405020304" pitchFamily="18" charset="0"/>
                <a:cs typeface="Times New Roman" panose="02020603050405020304" pitchFamily="18" charset="0"/>
              </a:rPr>
              <a:t> involves adding extra pixels (usually zeros) around the edges of the image to ensure that the kernel can fully process all parts of the image, including the edges.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Padding helps preserve the dimensions of the output feature map and allows the kernel to cover all areas of the input image.</a:t>
            </a:r>
          </a:p>
        </p:txBody>
      </p:sp>
      <p:sp>
        <p:nvSpPr>
          <p:cNvPr id="9" name="TextBox 8">
            <a:extLst>
              <a:ext uri="{FF2B5EF4-FFF2-40B4-BE49-F238E27FC236}">
                <a16:creationId xmlns:a16="http://schemas.microsoft.com/office/drawing/2014/main" id="{BB474F45-0887-DCD2-F834-57B9E1F16477}"/>
              </a:ext>
            </a:extLst>
          </p:cNvPr>
          <p:cNvSpPr txBox="1"/>
          <p:nvPr/>
        </p:nvSpPr>
        <p:spPr>
          <a:xfrm>
            <a:off x="0" y="5957957"/>
            <a:ext cx="12192000" cy="707886"/>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4</a:t>
            </a:r>
            <a:r>
              <a:rPr lang="en-US" sz="2000" b="1" dirty="0">
                <a:latin typeface="Times New Roman" panose="02020603050405020304" pitchFamily="18" charset="0"/>
                <a:cs typeface="Times New Roman" panose="02020603050405020304" pitchFamily="18" charset="0"/>
              </a:rPr>
              <a:t>. Number of Filters/Depth</a:t>
            </a:r>
            <a:r>
              <a:rPr lang="en-US" sz="2000" dirty="0">
                <a:latin typeface="Times New Roman" panose="02020603050405020304" pitchFamily="18" charset="0"/>
                <a:cs typeface="Times New Roman" panose="02020603050405020304" pitchFamily="18" charset="0"/>
              </a:rPr>
              <a:t>: If you use 3 filters, the convolutional layer will produce 3 different feature maps, each representing a different characteristic of the image.</a:t>
            </a:r>
          </a:p>
        </p:txBody>
      </p:sp>
    </p:spTree>
    <p:extLst>
      <p:ext uri="{BB962C8B-B14F-4D97-AF65-F5344CB8AC3E}">
        <p14:creationId xmlns:p14="http://schemas.microsoft.com/office/powerpoint/2010/main" val="848578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ECFF1-D70C-78E1-34DC-4B9A5D84180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7A7CFB4-EE8C-5D15-A9FF-D194CBF3EA6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A976DC4-D470-61EA-7E2A-9905BD798BE4}"/>
              </a:ext>
            </a:extLst>
          </p:cNvPr>
          <p:cNvPicPr>
            <a:picLocks noChangeAspect="1"/>
          </p:cNvPicPr>
          <p:nvPr/>
        </p:nvPicPr>
        <p:blipFill>
          <a:blip r:embed="rId2"/>
          <a:stretch>
            <a:fillRect/>
          </a:stretch>
        </p:blipFill>
        <p:spPr>
          <a:xfrm>
            <a:off x="0" y="71436"/>
            <a:ext cx="8102991" cy="1603065"/>
          </a:xfrm>
          <a:prstGeom prst="rect">
            <a:avLst/>
          </a:prstGeom>
        </p:spPr>
      </p:pic>
      <p:pic>
        <p:nvPicPr>
          <p:cNvPr id="7" name="Picture 6">
            <a:extLst>
              <a:ext uri="{FF2B5EF4-FFF2-40B4-BE49-F238E27FC236}">
                <a16:creationId xmlns:a16="http://schemas.microsoft.com/office/drawing/2014/main" id="{B46A7F9D-0EA3-4316-E593-3DEB98D40E07}"/>
              </a:ext>
            </a:extLst>
          </p:cNvPr>
          <p:cNvPicPr>
            <a:picLocks noChangeAspect="1"/>
          </p:cNvPicPr>
          <p:nvPr/>
        </p:nvPicPr>
        <p:blipFill>
          <a:blip r:embed="rId3"/>
          <a:stretch>
            <a:fillRect/>
          </a:stretch>
        </p:blipFill>
        <p:spPr>
          <a:xfrm>
            <a:off x="0" y="1825625"/>
            <a:ext cx="8102990" cy="4809994"/>
          </a:xfrm>
          <a:prstGeom prst="rect">
            <a:avLst/>
          </a:prstGeom>
        </p:spPr>
      </p:pic>
    </p:spTree>
    <p:extLst>
      <p:ext uri="{BB962C8B-B14F-4D97-AF65-F5344CB8AC3E}">
        <p14:creationId xmlns:p14="http://schemas.microsoft.com/office/powerpoint/2010/main" val="164009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B96E-DC82-EEC2-108E-A757E6D859B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2750C7-48B9-3B5A-DB48-33FB426C38E3}"/>
              </a:ext>
            </a:extLst>
          </p:cNvPr>
          <p:cNvSpPr>
            <a:spLocks noGrp="1"/>
          </p:cNvSpPr>
          <p:nvPr>
            <p:ph idx="1"/>
          </p:nvPr>
        </p:nvSpPr>
        <p:spPr>
          <a:xfrm>
            <a:off x="126609" y="168812"/>
            <a:ext cx="12065391" cy="600815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After the </a:t>
            </a:r>
            <a:r>
              <a:rPr lang="en-US" sz="2000" b="1" dirty="0">
                <a:latin typeface="Times New Roman" panose="02020603050405020304" pitchFamily="18" charset="0"/>
                <a:cs typeface="Times New Roman" panose="02020603050405020304" pitchFamily="18" charset="0"/>
              </a:rPr>
              <a:t>convolution layer</a:t>
            </a:r>
            <a:r>
              <a:rPr lang="en-US" sz="2000" dirty="0">
                <a:latin typeface="Times New Roman" panose="02020603050405020304" pitchFamily="18" charset="0"/>
                <a:cs typeface="Times New Roman" panose="02020603050405020304" pitchFamily="18" charset="0"/>
              </a:rPr>
              <a:t> creates the </a:t>
            </a:r>
            <a:r>
              <a:rPr lang="en-US" sz="2000" b="1" dirty="0">
                <a:latin typeface="Times New Roman" panose="02020603050405020304" pitchFamily="18" charset="0"/>
                <a:cs typeface="Times New Roman" panose="02020603050405020304" pitchFamily="18" charset="0"/>
              </a:rPr>
              <a:t>feature map</a:t>
            </a:r>
            <a:r>
              <a:rPr lang="en-US" sz="2000" dirty="0">
                <a:latin typeface="Times New Roman" panose="02020603050405020304" pitchFamily="18" charset="0"/>
                <a:cs typeface="Times New Roman" panose="02020603050405020304" pitchFamily="18" charset="0"/>
              </a:rPr>
              <a:t> by breaking the image into smaller parts and performing element-wise multiplication and summation, the resulting feature map is passed to the activation layer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where, the edge are analyzed (via pixel value with positive number). </a:t>
            </a:r>
            <a:r>
              <a:rPr lang="en-US" sz="2000" dirty="0" err="1">
                <a:latin typeface="Times New Roman" panose="02020603050405020304" pitchFamily="18" charset="0"/>
                <a:cs typeface="Times New Roman" panose="02020603050405020304" pitchFamily="18" charset="0"/>
              </a:rPr>
              <a:t>ReLU</a:t>
            </a:r>
            <a:r>
              <a:rPr lang="en-US" sz="2000" dirty="0">
                <a:latin typeface="Times New Roman" panose="02020603050405020304" pitchFamily="18" charset="0"/>
                <a:cs typeface="Times New Roman" panose="02020603050405020304" pitchFamily="18" charset="0"/>
              </a:rPr>
              <a:t> sets all negative values in the feature map to zero, introducing non-linearity into the model and enabling it to learn complex patterns.  </a:t>
            </a:r>
          </a:p>
          <a:p>
            <a:pPr marL="0" indent="0">
              <a:buNone/>
            </a:pPr>
            <a:r>
              <a:rPr lang="en-US" sz="2000" dirty="0">
                <a:latin typeface="Times New Roman" panose="02020603050405020304" pitchFamily="18" charset="0"/>
                <a:cs typeface="Times New Roman" panose="02020603050405020304" pitchFamily="18" charset="0"/>
              </a:rPr>
              <a:t>The resulted image is forwarded to </a:t>
            </a:r>
            <a:r>
              <a:rPr lang="en-US" sz="2000" b="1" dirty="0">
                <a:latin typeface="Times New Roman" panose="02020603050405020304" pitchFamily="18" charset="0"/>
                <a:cs typeface="Times New Roman" panose="02020603050405020304" pitchFamily="18" charset="0"/>
              </a:rPr>
              <a:t>pooling layer</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goal of the pooling layer is to retain the most relevant information and discard irrelevant details.</a:t>
            </a:r>
          </a:p>
          <a:p>
            <a:r>
              <a:rPr lang="en-US" sz="2000" dirty="0">
                <a:latin typeface="Times New Roman" panose="02020603050405020304" pitchFamily="18" charset="0"/>
                <a:cs typeface="Times New Roman" panose="02020603050405020304" pitchFamily="18" charset="0"/>
              </a:rPr>
              <a:t>In this scenario, the </a:t>
            </a:r>
            <a:r>
              <a:rPr lang="en-US" sz="2000" b="1" dirty="0">
                <a:latin typeface="Times New Roman" panose="02020603050405020304" pitchFamily="18" charset="0"/>
                <a:cs typeface="Times New Roman" panose="02020603050405020304" pitchFamily="18" charset="0"/>
              </a:rPr>
              <a:t>pooling layer</a:t>
            </a:r>
            <a:r>
              <a:rPr lang="en-US" sz="2000" dirty="0">
                <a:latin typeface="Times New Roman" panose="02020603050405020304" pitchFamily="18" charset="0"/>
                <a:cs typeface="Times New Roman" panose="02020603050405020304" pitchFamily="18" charset="0"/>
              </a:rPr>
              <a:t> processes the pixels of the </a:t>
            </a:r>
            <a:r>
              <a:rPr lang="en-US" sz="2000" b="1" dirty="0">
                <a:latin typeface="Times New Roman" panose="02020603050405020304" pitchFamily="18" charset="0"/>
                <a:cs typeface="Times New Roman" panose="02020603050405020304" pitchFamily="18" charset="0"/>
              </a:rPr>
              <a:t>feature map</a:t>
            </a:r>
            <a:r>
              <a:rPr lang="en-US" sz="2000" dirty="0">
                <a:latin typeface="Times New Roman" panose="02020603050405020304" pitchFamily="18" charset="0"/>
                <a:cs typeface="Times New Roman" panose="02020603050405020304" pitchFamily="18" charset="0"/>
              </a:rPr>
              <a:t> directly.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two primary types of pooling are </a:t>
            </a:r>
            <a:r>
              <a:rPr lang="en-US" sz="2000" b="1" dirty="0">
                <a:latin typeface="Times New Roman" panose="02020603050405020304" pitchFamily="18" charset="0"/>
                <a:cs typeface="Times New Roman" panose="02020603050405020304" pitchFamily="18" charset="0"/>
              </a:rPr>
              <a:t>max pooling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average pooling</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4AF65DC-631F-F590-8EC7-CCD6883E4DAF}"/>
              </a:ext>
            </a:extLst>
          </p:cNvPr>
          <p:cNvPicPr>
            <a:picLocks noChangeAspect="1"/>
          </p:cNvPicPr>
          <p:nvPr/>
        </p:nvPicPr>
        <p:blipFill>
          <a:blip r:embed="rId2"/>
          <a:stretch>
            <a:fillRect/>
          </a:stretch>
        </p:blipFill>
        <p:spPr>
          <a:xfrm>
            <a:off x="126609" y="3983354"/>
            <a:ext cx="8145194" cy="2822347"/>
          </a:xfrm>
          <a:prstGeom prst="rect">
            <a:avLst/>
          </a:prstGeom>
        </p:spPr>
      </p:pic>
      <p:pic>
        <p:nvPicPr>
          <p:cNvPr id="11" name="Picture 10">
            <a:extLst>
              <a:ext uri="{FF2B5EF4-FFF2-40B4-BE49-F238E27FC236}">
                <a16:creationId xmlns:a16="http://schemas.microsoft.com/office/drawing/2014/main" id="{69D14906-C9CE-4BBE-8940-BECE46D9FEB7}"/>
              </a:ext>
            </a:extLst>
          </p:cNvPr>
          <p:cNvPicPr>
            <a:picLocks noChangeAspect="1"/>
          </p:cNvPicPr>
          <p:nvPr/>
        </p:nvPicPr>
        <p:blipFill rotWithShape="1">
          <a:blip r:embed="rId3"/>
          <a:srcRect r="2223"/>
          <a:stretch/>
        </p:blipFill>
        <p:spPr>
          <a:xfrm>
            <a:off x="8146585" y="3993904"/>
            <a:ext cx="3548751" cy="2695283"/>
          </a:xfrm>
          <a:prstGeom prst="rect">
            <a:avLst/>
          </a:prstGeom>
        </p:spPr>
      </p:pic>
    </p:spTree>
    <p:extLst>
      <p:ext uri="{BB962C8B-B14F-4D97-AF65-F5344CB8AC3E}">
        <p14:creationId xmlns:p14="http://schemas.microsoft.com/office/powerpoint/2010/main" val="244613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DE53-7159-EF15-0441-A7FACBDF8DE8}"/>
              </a:ext>
            </a:extLst>
          </p:cNvPr>
          <p:cNvSpPr>
            <a:spLocks noGrp="1"/>
          </p:cNvSpPr>
          <p:nvPr>
            <p:ph type="title"/>
          </p:nvPr>
        </p:nvSpPr>
        <p:spPr>
          <a:xfrm>
            <a:off x="140677" y="1"/>
            <a:ext cx="11213123" cy="548639"/>
          </a:xfrm>
        </p:spPr>
        <p:txBody>
          <a:bodyPr>
            <a:normAutofit/>
          </a:bodyPr>
          <a:lstStyle/>
          <a:p>
            <a:r>
              <a:rPr lang="en-US" sz="2800" dirty="0">
                <a:latin typeface="Times New Roman" panose="02020603050405020304" pitchFamily="18" charset="0"/>
                <a:cs typeface="Times New Roman" panose="02020603050405020304" pitchFamily="18" charset="0"/>
              </a:rPr>
              <a:t>1. Max Pooling:-</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4EF1542-F25E-D599-710A-21FA00244B0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FFC44E-0676-AAC8-E8D2-56BE78C64F21}"/>
              </a:ext>
            </a:extLst>
          </p:cNvPr>
          <p:cNvPicPr>
            <a:picLocks noChangeAspect="1"/>
          </p:cNvPicPr>
          <p:nvPr/>
        </p:nvPicPr>
        <p:blipFill>
          <a:blip r:embed="rId2"/>
          <a:stretch>
            <a:fillRect/>
          </a:stretch>
        </p:blipFill>
        <p:spPr>
          <a:xfrm>
            <a:off x="140677" y="548640"/>
            <a:ext cx="3686175" cy="371475"/>
          </a:xfrm>
          <a:prstGeom prst="rect">
            <a:avLst/>
          </a:prstGeom>
        </p:spPr>
      </p:pic>
      <p:pic>
        <p:nvPicPr>
          <p:cNvPr id="7" name="Picture 6">
            <a:extLst>
              <a:ext uri="{FF2B5EF4-FFF2-40B4-BE49-F238E27FC236}">
                <a16:creationId xmlns:a16="http://schemas.microsoft.com/office/drawing/2014/main" id="{DD081300-2D46-5CB0-25F7-DE1ACD9265BD}"/>
              </a:ext>
            </a:extLst>
          </p:cNvPr>
          <p:cNvPicPr>
            <a:picLocks noChangeAspect="1"/>
          </p:cNvPicPr>
          <p:nvPr/>
        </p:nvPicPr>
        <p:blipFill>
          <a:blip r:embed="rId3"/>
          <a:stretch>
            <a:fillRect/>
          </a:stretch>
        </p:blipFill>
        <p:spPr>
          <a:xfrm>
            <a:off x="304946" y="1097279"/>
            <a:ext cx="9950402" cy="5476060"/>
          </a:xfrm>
          <a:prstGeom prst="rect">
            <a:avLst/>
          </a:prstGeom>
        </p:spPr>
      </p:pic>
      <p:pic>
        <p:nvPicPr>
          <p:cNvPr id="9" name="Picture 8">
            <a:extLst>
              <a:ext uri="{FF2B5EF4-FFF2-40B4-BE49-F238E27FC236}">
                <a16:creationId xmlns:a16="http://schemas.microsoft.com/office/drawing/2014/main" id="{1005B0FE-7452-EF69-ACC2-C2D804795763}"/>
              </a:ext>
            </a:extLst>
          </p:cNvPr>
          <p:cNvPicPr>
            <a:picLocks noChangeAspect="1"/>
          </p:cNvPicPr>
          <p:nvPr/>
        </p:nvPicPr>
        <p:blipFill>
          <a:blip r:embed="rId4"/>
          <a:stretch>
            <a:fillRect/>
          </a:stretch>
        </p:blipFill>
        <p:spPr>
          <a:xfrm>
            <a:off x="304946" y="6376182"/>
            <a:ext cx="5791054" cy="423736"/>
          </a:xfrm>
          <a:prstGeom prst="rect">
            <a:avLst/>
          </a:prstGeom>
        </p:spPr>
      </p:pic>
    </p:spTree>
    <p:extLst>
      <p:ext uri="{BB962C8B-B14F-4D97-AF65-F5344CB8AC3E}">
        <p14:creationId xmlns:p14="http://schemas.microsoft.com/office/powerpoint/2010/main" val="358874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2772-146B-9DCA-C82E-4DF28D7DCAD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8E8F3C1-577F-9DA7-BF75-FCA163CD9738}"/>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EE6DFAD9-BCFF-335B-CD6B-79650457F97F}"/>
              </a:ext>
            </a:extLst>
          </p:cNvPr>
          <p:cNvPicPr>
            <a:picLocks noChangeAspect="1"/>
          </p:cNvPicPr>
          <p:nvPr/>
        </p:nvPicPr>
        <p:blipFill>
          <a:blip r:embed="rId2"/>
          <a:stretch>
            <a:fillRect/>
          </a:stretch>
        </p:blipFill>
        <p:spPr>
          <a:xfrm>
            <a:off x="331908" y="0"/>
            <a:ext cx="9811926" cy="6858000"/>
          </a:xfrm>
          <a:prstGeom prst="rect">
            <a:avLst/>
          </a:prstGeom>
        </p:spPr>
      </p:pic>
    </p:spTree>
    <p:extLst>
      <p:ext uri="{BB962C8B-B14F-4D97-AF65-F5344CB8AC3E}">
        <p14:creationId xmlns:p14="http://schemas.microsoft.com/office/powerpoint/2010/main" val="2736930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AC46-B226-FCD4-0ABB-3362A9030C2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93BA98B-9175-A8C6-B774-2F1E364A2312}"/>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A6C03ACC-C643-FECA-ABB3-ECC8D7D5DA16}"/>
              </a:ext>
            </a:extLst>
          </p:cNvPr>
          <p:cNvPicPr>
            <a:picLocks noChangeAspect="1"/>
          </p:cNvPicPr>
          <p:nvPr/>
        </p:nvPicPr>
        <p:blipFill>
          <a:blip r:embed="rId2"/>
          <a:stretch>
            <a:fillRect/>
          </a:stretch>
        </p:blipFill>
        <p:spPr>
          <a:xfrm>
            <a:off x="397546" y="0"/>
            <a:ext cx="6838976" cy="6858000"/>
          </a:xfrm>
          <a:prstGeom prst="rect">
            <a:avLst/>
          </a:prstGeom>
        </p:spPr>
      </p:pic>
      <p:pic>
        <p:nvPicPr>
          <p:cNvPr id="11" name="Picture 10">
            <a:extLst>
              <a:ext uri="{FF2B5EF4-FFF2-40B4-BE49-F238E27FC236}">
                <a16:creationId xmlns:a16="http://schemas.microsoft.com/office/drawing/2014/main" id="{E41CF995-49BB-4ABB-6A1C-2E54FC6AE829}"/>
              </a:ext>
            </a:extLst>
          </p:cNvPr>
          <p:cNvPicPr>
            <a:picLocks noChangeAspect="1"/>
          </p:cNvPicPr>
          <p:nvPr/>
        </p:nvPicPr>
        <p:blipFill>
          <a:blip r:embed="rId3"/>
          <a:stretch>
            <a:fillRect/>
          </a:stretch>
        </p:blipFill>
        <p:spPr>
          <a:xfrm>
            <a:off x="538223" y="4453319"/>
            <a:ext cx="5698454" cy="2219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72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94A1-F32F-BB35-A601-09C1AFEB960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5B1A188-54A4-A877-9EC0-BBEFC507961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3464D38-EF41-8C49-195F-352999F00E6C}"/>
              </a:ext>
            </a:extLst>
          </p:cNvPr>
          <p:cNvPicPr>
            <a:picLocks noChangeAspect="1"/>
          </p:cNvPicPr>
          <p:nvPr/>
        </p:nvPicPr>
        <p:blipFill>
          <a:blip r:embed="rId2"/>
          <a:stretch>
            <a:fillRect/>
          </a:stretch>
        </p:blipFill>
        <p:spPr>
          <a:xfrm>
            <a:off x="0" y="165099"/>
            <a:ext cx="4768948" cy="531289"/>
          </a:xfrm>
          <a:prstGeom prst="rect">
            <a:avLst/>
          </a:prstGeom>
        </p:spPr>
      </p:pic>
      <p:pic>
        <p:nvPicPr>
          <p:cNvPr id="7" name="Picture 6">
            <a:extLst>
              <a:ext uri="{FF2B5EF4-FFF2-40B4-BE49-F238E27FC236}">
                <a16:creationId xmlns:a16="http://schemas.microsoft.com/office/drawing/2014/main" id="{806F6391-4DDB-8CC7-9F3A-D8CDC1BF7B72}"/>
              </a:ext>
            </a:extLst>
          </p:cNvPr>
          <p:cNvPicPr>
            <a:picLocks noChangeAspect="1"/>
          </p:cNvPicPr>
          <p:nvPr/>
        </p:nvPicPr>
        <p:blipFill>
          <a:blip r:embed="rId3"/>
          <a:stretch>
            <a:fillRect/>
          </a:stretch>
        </p:blipFill>
        <p:spPr>
          <a:xfrm>
            <a:off x="237684" y="896414"/>
            <a:ext cx="9806647" cy="5675968"/>
          </a:xfrm>
          <a:prstGeom prst="rect">
            <a:avLst/>
          </a:prstGeom>
        </p:spPr>
      </p:pic>
    </p:spTree>
    <p:extLst>
      <p:ext uri="{BB962C8B-B14F-4D97-AF65-F5344CB8AC3E}">
        <p14:creationId xmlns:p14="http://schemas.microsoft.com/office/powerpoint/2010/main" val="329211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9320-48FE-9E84-9A2A-383ECD1AEA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671A2C3-9EB0-9C26-D9DB-3A204CBD1AEF}"/>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64D5008D-2B0B-B071-E637-8E1E061BB930}"/>
              </a:ext>
            </a:extLst>
          </p:cNvPr>
          <p:cNvPicPr>
            <a:picLocks noChangeAspect="1"/>
          </p:cNvPicPr>
          <p:nvPr/>
        </p:nvPicPr>
        <p:blipFill>
          <a:blip r:embed="rId2"/>
          <a:stretch>
            <a:fillRect/>
          </a:stretch>
        </p:blipFill>
        <p:spPr>
          <a:xfrm>
            <a:off x="458591" y="227354"/>
            <a:ext cx="7861578" cy="2642455"/>
          </a:xfrm>
          <a:prstGeom prst="rect">
            <a:avLst/>
          </a:prstGeom>
        </p:spPr>
      </p:pic>
      <p:pic>
        <p:nvPicPr>
          <p:cNvPr id="9" name="Picture 8">
            <a:extLst>
              <a:ext uri="{FF2B5EF4-FFF2-40B4-BE49-F238E27FC236}">
                <a16:creationId xmlns:a16="http://schemas.microsoft.com/office/drawing/2014/main" id="{0F220835-AA2D-D3AA-4FE0-5BDF6528684A}"/>
              </a:ext>
            </a:extLst>
          </p:cNvPr>
          <p:cNvPicPr>
            <a:picLocks noChangeAspect="1"/>
          </p:cNvPicPr>
          <p:nvPr/>
        </p:nvPicPr>
        <p:blipFill>
          <a:blip r:embed="rId3"/>
          <a:stretch>
            <a:fillRect/>
          </a:stretch>
        </p:blipFill>
        <p:spPr>
          <a:xfrm>
            <a:off x="458591" y="2869809"/>
            <a:ext cx="6772275" cy="1390650"/>
          </a:xfrm>
          <a:prstGeom prst="rect">
            <a:avLst/>
          </a:prstGeom>
        </p:spPr>
      </p:pic>
      <p:pic>
        <p:nvPicPr>
          <p:cNvPr id="11" name="Picture 10">
            <a:extLst>
              <a:ext uri="{FF2B5EF4-FFF2-40B4-BE49-F238E27FC236}">
                <a16:creationId xmlns:a16="http://schemas.microsoft.com/office/drawing/2014/main" id="{DC7B9875-0B88-8BF7-C667-83D4033AE4AA}"/>
              </a:ext>
            </a:extLst>
          </p:cNvPr>
          <p:cNvPicPr>
            <a:picLocks noChangeAspect="1"/>
          </p:cNvPicPr>
          <p:nvPr/>
        </p:nvPicPr>
        <p:blipFill>
          <a:blip r:embed="rId4"/>
          <a:stretch>
            <a:fillRect/>
          </a:stretch>
        </p:blipFill>
        <p:spPr>
          <a:xfrm>
            <a:off x="458591" y="4395396"/>
            <a:ext cx="5637409" cy="387494"/>
          </a:xfrm>
          <a:prstGeom prst="rect">
            <a:avLst/>
          </a:prstGeom>
        </p:spPr>
      </p:pic>
      <p:pic>
        <p:nvPicPr>
          <p:cNvPr id="13" name="Picture 12">
            <a:extLst>
              <a:ext uri="{FF2B5EF4-FFF2-40B4-BE49-F238E27FC236}">
                <a16:creationId xmlns:a16="http://schemas.microsoft.com/office/drawing/2014/main" id="{AE5CEAB4-E303-95AB-1DD8-771991F83048}"/>
              </a:ext>
            </a:extLst>
          </p:cNvPr>
          <p:cNvPicPr>
            <a:picLocks noChangeAspect="1"/>
          </p:cNvPicPr>
          <p:nvPr/>
        </p:nvPicPr>
        <p:blipFill>
          <a:blip r:embed="rId5"/>
          <a:stretch>
            <a:fillRect/>
          </a:stretch>
        </p:blipFill>
        <p:spPr>
          <a:xfrm>
            <a:off x="5935320" y="4589143"/>
            <a:ext cx="3841726" cy="2082694"/>
          </a:xfrm>
          <a:prstGeom prst="rect">
            <a:avLst/>
          </a:prstGeom>
        </p:spPr>
      </p:pic>
    </p:spTree>
    <p:extLst>
      <p:ext uri="{BB962C8B-B14F-4D97-AF65-F5344CB8AC3E}">
        <p14:creationId xmlns:p14="http://schemas.microsoft.com/office/powerpoint/2010/main" val="321399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CAEB-6B6D-CE62-19CF-B110C32443D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0F0244C-3957-B647-3505-66E2EEDF3EF0}"/>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8C2C8B52-BFC6-4A4A-11E8-39FEE8B37420}"/>
              </a:ext>
            </a:extLst>
          </p:cNvPr>
          <p:cNvPicPr>
            <a:picLocks noChangeAspect="1"/>
          </p:cNvPicPr>
          <p:nvPr/>
        </p:nvPicPr>
        <p:blipFill>
          <a:blip r:embed="rId2"/>
          <a:stretch>
            <a:fillRect/>
          </a:stretch>
        </p:blipFill>
        <p:spPr>
          <a:xfrm>
            <a:off x="7214382" y="2178148"/>
            <a:ext cx="4758836" cy="1219200"/>
          </a:xfrm>
          <a:prstGeom prst="rect">
            <a:avLst/>
          </a:prstGeom>
        </p:spPr>
      </p:pic>
      <p:pic>
        <p:nvPicPr>
          <p:cNvPr id="9" name="Picture 8">
            <a:extLst>
              <a:ext uri="{FF2B5EF4-FFF2-40B4-BE49-F238E27FC236}">
                <a16:creationId xmlns:a16="http://schemas.microsoft.com/office/drawing/2014/main" id="{FE52AE30-53FD-57DF-3243-4B23764DEED8}"/>
              </a:ext>
            </a:extLst>
          </p:cNvPr>
          <p:cNvPicPr>
            <a:picLocks noChangeAspect="1"/>
          </p:cNvPicPr>
          <p:nvPr/>
        </p:nvPicPr>
        <p:blipFill>
          <a:blip r:embed="rId3"/>
          <a:stretch>
            <a:fillRect/>
          </a:stretch>
        </p:blipFill>
        <p:spPr>
          <a:xfrm>
            <a:off x="0" y="5007"/>
            <a:ext cx="6008524" cy="613874"/>
          </a:xfrm>
          <a:prstGeom prst="rect">
            <a:avLst/>
          </a:prstGeom>
        </p:spPr>
      </p:pic>
      <p:pic>
        <p:nvPicPr>
          <p:cNvPr id="11" name="Picture 10">
            <a:extLst>
              <a:ext uri="{FF2B5EF4-FFF2-40B4-BE49-F238E27FC236}">
                <a16:creationId xmlns:a16="http://schemas.microsoft.com/office/drawing/2014/main" id="{507FBF54-4838-EFBF-DDA9-FADA85BBC22E}"/>
              </a:ext>
            </a:extLst>
          </p:cNvPr>
          <p:cNvPicPr>
            <a:picLocks noChangeAspect="1"/>
          </p:cNvPicPr>
          <p:nvPr/>
        </p:nvPicPr>
        <p:blipFill>
          <a:blip r:embed="rId4"/>
          <a:stretch>
            <a:fillRect/>
          </a:stretch>
        </p:blipFill>
        <p:spPr>
          <a:xfrm>
            <a:off x="133349" y="684444"/>
            <a:ext cx="7447061" cy="988574"/>
          </a:xfrm>
          <a:prstGeom prst="rect">
            <a:avLst/>
          </a:prstGeom>
        </p:spPr>
      </p:pic>
      <p:pic>
        <p:nvPicPr>
          <p:cNvPr id="13" name="Picture 12">
            <a:extLst>
              <a:ext uri="{FF2B5EF4-FFF2-40B4-BE49-F238E27FC236}">
                <a16:creationId xmlns:a16="http://schemas.microsoft.com/office/drawing/2014/main" id="{C968CAF0-94A7-FD9A-BD73-C89B822C4D88}"/>
              </a:ext>
            </a:extLst>
          </p:cNvPr>
          <p:cNvPicPr>
            <a:picLocks noChangeAspect="1"/>
          </p:cNvPicPr>
          <p:nvPr/>
        </p:nvPicPr>
        <p:blipFill>
          <a:blip r:embed="rId5"/>
          <a:stretch>
            <a:fillRect/>
          </a:stretch>
        </p:blipFill>
        <p:spPr>
          <a:xfrm>
            <a:off x="133350" y="1717820"/>
            <a:ext cx="7081032" cy="1678281"/>
          </a:xfrm>
          <a:prstGeom prst="rect">
            <a:avLst/>
          </a:prstGeom>
        </p:spPr>
      </p:pic>
      <p:pic>
        <p:nvPicPr>
          <p:cNvPr id="15" name="Picture 14">
            <a:extLst>
              <a:ext uri="{FF2B5EF4-FFF2-40B4-BE49-F238E27FC236}">
                <a16:creationId xmlns:a16="http://schemas.microsoft.com/office/drawing/2014/main" id="{767D7BFF-8CBC-F9A2-CF3F-9D43E0E47B6D}"/>
              </a:ext>
            </a:extLst>
          </p:cNvPr>
          <p:cNvPicPr>
            <a:picLocks noChangeAspect="1"/>
          </p:cNvPicPr>
          <p:nvPr/>
        </p:nvPicPr>
        <p:blipFill>
          <a:blip r:embed="rId6"/>
          <a:stretch>
            <a:fillRect/>
          </a:stretch>
        </p:blipFill>
        <p:spPr>
          <a:xfrm>
            <a:off x="129976" y="3687702"/>
            <a:ext cx="8783909" cy="2988969"/>
          </a:xfrm>
          <a:prstGeom prst="rect">
            <a:avLst/>
          </a:prstGeom>
        </p:spPr>
      </p:pic>
    </p:spTree>
    <p:extLst>
      <p:ext uri="{BB962C8B-B14F-4D97-AF65-F5344CB8AC3E}">
        <p14:creationId xmlns:p14="http://schemas.microsoft.com/office/powerpoint/2010/main" val="350819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BAC37-3E28-7947-C858-4E234484BFC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70AB860-07CC-C0AC-8251-376F5396EA5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FB9DA18-26E3-587E-5A9C-9D313CD9B022}"/>
              </a:ext>
            </a:extLst>
          </p:cNvPr>
          <p:cNvPicPr>
            <a:picLocks noChangeAspect="1"/>
          </p:cNvPicPr>
          <p:nvPr/>
        </p:nvPicPr>
        <p:blipFill>
          <a:blip r:embed="rId2"/>
          <a:stretch>
            <a:fillRect/>
          </a:stretch>
        </p:blipFill>
        <p:spPr>
          <a:xfrm>
            <a:off x="704849" y="1242572"/>
            <a:ext cx="10432901" cy="3807730"/>
          </a:xfrm>
          <a:prstGeom prst="rect">
            <a:avLst/>
          </a:prstGeom>
        </p:spPr>
      </p:pic>
      <p:sp>
        <p:nvSpPr>
          <p:cNvPr id="8" name="TextBox 7">
            <a:extLst>
              <a:ext uri="{FF2B5EF4-FFF2-40B4-BE49-F238E27FC236}">
                <a16:creationId xmlns:a16="http://schemas.microsoft.com/office/drawing/2014/main" id="{25591697-C73F-BE0E-1D37-B034240E0F95}"/>
              </a:ext>
            </a:extLst>
          </p:cNvPr>
          <p:cNvSpPr txBox="1"/>
          <p:nvPr/>
        </p:nvSpPr>
        <p:spPr>
          <a:xfrm>
            <a:off x="1361049" y="496370"/>
            <a:ext cx="609834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Max Pooling (2x2) with Stride 2 in 4 x 4 input:-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0693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85CD-88AE-4458-8CFF-BDDBED511DE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EB41769-296A-21FA-E998-C4DD86DDD34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84FBACC-88D1-14D7-3402-F857D7A1DF90}"/>
              </a:ext>
            </a:extLst>
          </p:cNvPr>
          <p:cNvPicPr>
            <a:picLocks noChangeAspect="1"/>
          </p:cNvPicPr>
          <p:nvPr/>
        </p:nvPicPr>
        <p:blipFill>
          <a:blip r:embed="rId2"/>
          <a:stretch>
            <a:fillRect/>
          </a:stretch>
        </p:blipFill>
        <p:spPr>
          <a:xfrm>
            <a:off x="-1" y="313709"/>
            <a:ext cx="8553158" cy="2753958"/>
          </a:xfrm>
          <a:prstGeom prst="rect">
            <a:avLst/>
          </a:prstGeom>
        </p:spPr>
      </p:pic>
      <p:pic>
        <p:nvPicPr>
          <p:cNvPr id="7" name="Picture 6">
            <a:extLst>
              <a:ext uri="{FF2B5EF4-FFF2-40B4-BE49-F238E27FC236}">
                <a16:creationId xmlns:a16="http://schemas.microsoft.com/office/drawing/2014/main" id="{34C2C3D3-92A1-5FAC-203A-674BDDBA08D9}"/>
              </a:ext>
            </a:extLst>
          </p:cNvPr>
          <p:cNvPicPr>
            <a:picLocks noChangeAspect="1"/>
          </p:cNvPicPr>
          <p:nvPr/>
        </p:nvPicPr>
        <p:blipFill>
          <a:blip r:embed="rId3"/>
          <a:stretch>
            <a:fillRect/>
          </a:stretch>
        </p:blipFill>
        <p:spPr>
          <a:xfrm>
            <a:off x="-1" y="3189500"/>
            <a:ext cx="9355016" cy="3413510"/>
          </a:xfrm>
          <a:prstGeom prst="rect">
            <a:avLst/>
          </a:prstGeom>
        </p:spPr>
      </p:pic>
    </p:spTree>
    <p:extLst>
      <p:ext uri="{BB962C8B-B14F-4D97-AF65-F5344CB8AC3E}">
        <p14:creationId xmlns:p14="http://schemas.microsoft.com/office/powerpoint/2010/main" val="2232037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6F10-9BF3-940B-E098-70F9B2EDBB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EBD6550-92AF-B048-F088-A2C0E3A6C3E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7C4A014-D829-2444-27B8-6657A7FADCB3}"/>
              </a:ext>
            </a:extLst>
          </p:cNvPr>
          <p:cNvPicPr>
            <a:picLocks noChangeAspect="1"/>
          </p:cNvPicPr>
          <p:nvPr/>
        </p:nvPicPr>
        <p:blipFill>
          <a:blip r:embed="rId2"/>
          <a:stretch>
            <a:fillRect/>
          </a:stretch>
        </p:blipFill>
        <p:spPr>
          <a:xfrm>
            <a:off x="6776" y="0"/>
            <a:ext cx="6973400" cy="2608289"/>
          </a:xfrm>
          <a:prstGeom prst="rect">
            <a:avLst/>
          </a:prstGeom>
        </p:spPr>
      </p:pic>
      <p:pic>
        <p:nvPicPr>
          <p:cNvPr id="9" name="Picture 8">
            <a:extLst>
              <a:ext uri="{FF2B5EF4-FFF2-40B4-BE49-F238E27FC236}">
                <a16:creationId xmlns:a16="http://schemas.microsoft.com/office/drawing/2014/main" id="{94B418D8-E136-1440-5347-67907BD1E103}"/>
              </a:ext>
            </a:extLst>
          </p:cNvPr>
          <p:cNvPicPr>
            <a:picLocks noChangeAspect="1"/>
          </p:cNvPicPr>
          <p:nvPr/>
        </p:nvPicPr>
        <p:blipFill>
          <a:blip r:embed="rId3"/>
          <a:stretch>
            <a:fillRect/>
          </a:stretch>
        </p:blipFill>
        <p:spPr>
          <a:xfrm>
            <a:off x="6776" y="2743226"/>
            <a:ext cx="6362700" cy="4067175"/>
          </a:xfrm>
          <a:prstGeom prst="rect">
            <a:avLst/>
          </a:prstGeom>
        </p:spPr>
      </p:pic>
    </p:spTree>
    <p:extLst>
      <p:ext uri="{BB962C8B-B14F-4D97-AF65-F5344CB8AC3E}">
        <p14:creationId xmlns:p14="http://schemas.microsoft.com/office/powerpoint/2010/main" val="3185608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EADB-66CB-7D20-15F4-7A1FE54E79F9}"/>
              </a:ext>
            </a:extLst>
          </p:cNvPr>
          <p:cNvSpPr>
            <a:spLocks noGrp="1"/>
          </p:cNvSpPr>
          <p:nvPr>
            <p:ph type="title"/>
          </p:nvPr>
        </p:nvSpPr>
        <p:spPr>
          <a:xfrm>
            <a:off x="140677" y="140678"/>
            <a:ext cx="11213123" cy="1111348"/>
          </a:xfrm>
        </p:spPr>
        <p:txBody>
          <a:bodyPr>
            <a:normAutofit/>
          </a:bodyPr>
          <a:lstStyle/>
          <a:p>
            <a:r>
              <a:rPr lang="en-US" sz="3200" b="1" dirty="0">
                <a:latin typeface="Times New Roman" panose="02020603050405020304" pitchFamily="18" charset="0"/>
                <a:cs typeface="Times New Roman" panose="02020603050405020304" pitchFamily="18" charset="0"/>
              </a:rPr>
              <a:t>Coming to average pooling:-</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9853B9-FB5B-D6D7-F9E4-7C159FF51B77}"/>
              </a:ext>
            </a:extLst>
          </p:cNvPr>
          <p:cNvSpPr>
            <a:spLocks noGrp="1"/>
          </p:cNvSpPr>
          <p:nvPr>
            <p:ph idx="1"/>
          </p:nvPr>
        </p:nvSpPr>
        <p:spPr>
          <a:xfrm>
            <a:off x="3126545" y="1503747"/>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DFBE99B-D806-481C-6177-4B2390F40AD4}"/>
              </a:ext>
            </a:extLst>
          </p:cNvPr>
          <p:cNvPicPr>
            <a:picLocks noChangeAspect="1"/>
          </p:cNvPicPr>
          <p:nvPr/>
        </p:nvPicPr>
        <p:blipFill>
          <a:blip r:embed="rId2"/>
          <a:stretch>
            <a:fillRect/>
          </a:stretch>
        </p:blipFill>
        <p:spPr>
          <a:xfrm>
            <a:off x="70337" y="1134648"/>
            <a:ext cx="8991007" cy="962816"/>
          </a:xfrm>
          <a:prstGeom prst="rect">
            <a:avLst/>
          </a:prstGeom>
        </p:spPr>
      </p:pic>
      <p:pic>
        <p:nvPicPr>
          <p:cNvPr id="7" name="Picture 6">
            <a:extLst>
              <a:ext uri="{FF2B5EF4-FFF2-40B4-BE49-F238E27FC236}">
                <a16:creationId xmlns:a16="http://schemas.microsoft.com/office/drawing/2014/main" id="{D3875516-91DA-A2DB-DB89-84521C4659BE}"/>
              </a:ext>
            </a:extLst>
          </p:cNvPr>
          <p:cNvPicPr>
            <a:picLocks noChangeAspect="1"/>
          </p:cNvPicPr>
          <p:nvPr/>
        </p:nvPicPr>
        <p:blipFill rotWithShape="1">
          <a:blip r:embed="rId3"/>
          <a:srcRect r="15997"/>
          <a:stretch/>
        </p:blipFill>
        <p:spPr>
          <a:xfrm>
            <a:off x="9066107" y="679452"/>
            <a:ext cx="2807025" cy="1653950"/>
          </a:xfrm>
          <a:prstGeom prst="rect">
            <a:avLst/>
          </a:prstGeom>
        </p:spPr>
      </p:pic>
      <p:pic>
        <p:nvPicPr>
          <p:cNvPr id="9" name="Picture 8">
            <a:extLst>
              <a:ext uri="{FF2B5EF4-FFF2-40B4-BE49-F238E27FC236}">
                <a16:creationId xmlns:a16="http://schemas.microsoft.com/office/drawing/2014/main" id="{24D1AE9B-FA82-C99C-E15F-68072277AFC7}"/>
              </a:ext>
            </a:extLst>
          </p:cNvPr>
          <p:cNvPicPr>
            <a:picLocks noChangeAspect="1"/>
          </p:cNvPicPr>
          <p:nvPr/>
        </p:nvPicPr>
        <p:blipFill>
          <a:blip r:embed="rId4"/>
          <a:stretch>
            <a:fillRect/>
          </a:stretch>
        </p:blipFill>
        <p:spPr>
          <a:xfrm>
            <a:off x="140677" y="2334986"/>
            <a:ext cx="4234375" cy="593750"/>
          </a:xfrm>
          <a:prstGeom prst="rect">
            <a:avLst/>
          </a:prstGeom>
        </p:spPr>
      </p:pic>
      <p:pic>
        <p:nvPicPr>
          <p:cNvPr id="11" name="Picture 10">
            <a:extLst>
              <a:ext uri="{FF2B5EF4-FFF2-40B4-BE49-F238E27FC236}">
                <a16:creationId xmlns:a16="http://schemas.microsoft.com/office/drawing/2014/main" id="{015D9D8D-9E13-7587-CF7B-C7B6139030B8}"/>
              </a:ext>
            </a:extLst>
          </p:cNvPr>
          <p:cNvPicPr>
            <a:picLocks noChangeAspect="1"/>
          </p:cNvPicPr>
          <p:nvPr/>
        </p:nvPicPr>
        <p:blipFill>
          <a:blip r:embed="rId5"/>
          <a:stretch>
            <a:fillRect/>
          </a:stretch>
        </p:blipFill>
        <p:spPr>
          <a:xfrm>
            <a:off x="140676" y="2992755"/>
            <a:ext cx="4069953" cy="622642"/>
          </a:xfrm>
          <a:prstGeom prst="rect">
            <a:avLst/>
          </a:prstGeom>
        </p:spPr>
      </p:pic>
      <p:pic>
        <p:nvPicPr>
          <p:cNvPr id="13" name="Picture 12">
            <a:extLst>
              <a:ext uri="{FF2B5EF4-FFF2-40B4-BE49-F238E27FC236}">
                <a16:creationId xmlns:a16="http://schemas.microsoft.com/office/drawing/2014/main" id="{5B911793-1C88-165D-31E2-82C2453F365D}"/>
              </a:ext>
            </a:extLst>
          </p:cNvPr>
          <p:cNvPicPr>
            <a:picLocks noChangeAspect="1"/>
          </p:cNvPicPr>
          <p:nvPr/>
        </p:nvPicPr>
        <p:blipFill>
          <a:blip r:embed="rId6"/>
          <a:stretch>
            <a:fillRect/>
          </a:stretch>
        </p:blipFill>
        <p:spPr>
          <a:xfrm>
            <a:off x="140675" y="3679416"/>
            <a:ext cx="3938955" cy="717562"/>
          </a:xfrm>
          <a:prstGeom prst="rect">
            <a:avLst/>
          </a:prstGeom>
        </p:spPr>
      </p:pic>
      <p:pic>
        <p:nvPicPr>
          <p:cNvPr id="15" name="Picture 14">
            <a:extLst>
              <a:ext uri="{FF2B5EF4-FFF2-40B4-BE49-F238E27FC236}">
                <a16:creationId xmlns:a16="http://schemas.microsoft.com/office/drawing/2014/main" id="{9D2D8511-BFB5-3732-E42E-2C9F2BF4CF39}"/>
              </a:ext>
            </a:extLst>
          </p:cNvPr>
          <p:cNvPicPr>
            <a:picLocks noChangeAspect="1"/>
          </p:cNvPicPr>
          <p:nvPr/>
        </p:nvPicPr>
        <p:blipFill>
          <a:blip r:embed="rId7"/>
          <a:stretch>
            <a:fillRect/>
          </a:stretch>
        </p:blipFill>
        <p:spPr>
          <a:xfrm>
            <a:off x="140675" y="4669465"/>
            <a:ext cx="3938955" cy="595930"/>
          </a:xfrm>
          <a:prstGeom prst="rect">
            <a:avLst/>
          </a:prstGeom>
        </p:spPr>
      </p:pic>
      <p:pic>
        <p:nvPicPr>
          <p:cNvPr id="17" name="Picture 16">
            <a:extLst>
              <a:ext uri="{FF2B5EF4-FFF2-40B4-BE49-F238E27FC236}">
                <a16:creationId xmlns:a16="http://schemas.microsoft.com/office/drawing/2014/main" id="{782AC567-1189-33AE-B327-654920AE2AD0}"/>
              </a:ext>
            </a:extLst>
          </p:cNvPr>
          <p:cNvPicPr>
            <a:picLocks noChangeAspect="1"/>
          </p:cNvPicPr>
          <p:nvPr/>
        </p:nvPicPr>
        <p:blipFill>
          <a:blip r:embed="rId8"/>
          <a:stretch>
            <a:fillRect/>
          </a:stretch>
        </p:blipFill>
        <p:spPr>
          <a:xfrm>
            <a:off x="140675" y="5473206"/>
            <a:ext cx="3938954" cy="656492"/>
          </a:xfrm>
          <a:prstGeom prst="rect">
            <a:avLst/>
          </a:prstGeom>
        </p:spPr>
      </p:pic>
      <p:pic>
        <p:nvPicPr>
          <p:cNvPr id="19" name="Picture 18">
            <a:extLst>
              <a:ext uri="{FF2B5EF4-FFF2-40B4-BE49-F238E27FC236}">
                <a16:creationId xmlns:a16="http://schemas.microsoft.com/office/drawing/2014/main" id="{31B3177A-C326-5A13-2F15-D3907519E998}"/>
              </a:ext>
            </a:extLst>
          </p:cNvPr>
          <p:cNvPicPr>
            <a:picLocks noChangeAspect="1"/>
          </p:cNvPicPr>
          <p:nvPr/>
        </p:nvPicPr>
        <p:blipFill>
          <a:blip r:embed="rId9"/>
          <a:stretch>
            <a:fillRect/>
          </a:stretch>
        </p:blipFill>
        <p:spPr>
          <a:xfrm>
            <a:off x="70337" y="6201347"/>
            <a:ext cx="4079629" cy="656653"/>
          </a:xfrm>
          <a:prstGeom prst="rect">
            <a:avLst/>
          </a:prstGeom>
        </p:spPr>
      </p:pic>
      <p:pic>
        <p:nvPicPr>
          <p:cNvPr id="21" name="Picture 20">
            <a:extLst>
              <a:ext uri="{FF2B5EF4-FFF2-40B4-BE49-F238E27FC236}">
                <a16:creationId xmlns:a16="http://schemas.microsoft.com/office/drawing/2014/main" id="{4EDDA3A6-761D-4372-A7B0-9FF54411F8CA}"/>
              </a:ext>
            </a:extLst>
          </p:cNvPr>
          <p:cNvPicPr>
            <a:picLocks noChangeAspect="1"/>
          </p:cNvPicPr>
          <p:nvPr/>
        </p:nvPicPr>
        <p:blipFill>
          <a:blip r:embed="rId10"/>
          <a:stretch>
            <a:fillRect/>
          </a:stretch>
        </p:blipFill>
        <p:spPr>
          <a:xfrm>
            <a:off x="4551045" y="2379078"/>
            <a:ext cx="3892361" cy="593750"/>
          </a:xfrm>
          <a:prstGeom prst="rect">
            <a:avLst/>
          </a:prstGeom>
        </p:spPr>
      </p:pic>
      <p:pic>
        <p:nvPicPr>
          <p:cNvPr id="23" name="Picture 22">
            <a:extLst>
              <a:ext uri="{FF2B5EF4-FFF2-40B4-BE49-F238E27FC236}">
                <a16:creationId xmlns:a16="http://schemas.microsoft.com/office/drawing/2014/main" id="{0105F349-8C28-966D-B085-6A623F426D35}"/>
              </a:ext>
            </a:extLst>
          </p:cNvPr>
          <p:cNvPicPr>
            <a:picLocks noChangeAspect="1"/>
          </p:cNvPicPr>
          <p:nvPr/>
        </p:nvPicPr>
        <p:blipFill>
          <a:blip r:embed="rId11"/>
          <a:stretch>
            <a:fillRect/>
          </a:stretch>
        </p:blipFill>
        <p:spPr>
          <a:xfrm>
            <a:off x="4387045" y="3034958"/>
            <a:ext cx="4220359" cy="561801"/>
          </a:xfrm>
          <a:prstGeom prst="rect">
            <a:avLst/>
          </a:prstGeom>
        </p:spPr>
      </p:pic>
      <p:pic>
        <p:nvPicPr>
          <p:cNvPr id="25" name="Picture 24">
            <a:extLst>
              <a:ext uri="{FF2B5EF4-FFF2-40B4-BE49-F238E27FC236}">
                <a16:creationId xmlns:a16="http://schemas.microsoft.com/office/drawing/2014/main" id="{3747CEAA-2780-3A70-E6D8-BB096E692020}"/>
              </a:ext>
            </a:extLst>
          </p:cNvPr>
          <p:cNvPicPr>
            <a:picLocks noChangeAspect="1"/>
          </p:cNvPicPr>
          <p:nvPr/>
        </p:nvPicPr>
        <p:blipFill>
          <a:blip r:embed="rId12"/>
          <a:stretch>
            <a:fillRect/>
          </a:stretch>
        </p:blipFill>
        <p:spPr>
          <a:xfrm>
            <a:off x="4387045" y="3857787"/>
            <a:ext cx="4158513" cy="648080"/>
          </a:xfrm>
          <a:prstGeom prst="rect">
            <a:avLst/>
          </a:prstGeom>
        </p:spPr>
      </p:pic>
      <p:pic>
        <p:nvPicPr>
          <p:cNvPr id="27" name="Picture 26">
            <a:extLst>
              <a:ext uri="{FF2B5EF4-FFF2-40B4-BE49-F238E27FC236}">
                <a16:creationId xmlns:a16="http://schemas.microsoft.com/office/drawing/2014/main" id="{A22FD5C9-3BE0-D257-C6D0-198D9C57F6DC}"/>
              </a:ext>
            </a:extLst>
          </p:cNvPr>
          <p:cNvPicPr>
            <a:picLocks noChangeAspect="1"/>
          </p:cNvPicPr>
          <p:nvPr/>
        </p:nvPicPr>
        <p:blipFill>
          <a:blip r:embed="rId13"/>
          <a:stretch>
            <a:fillRect/>
          </a:stretch>
        </p:blipFill>
        <p:spPr>
          <a:xfrm>
            <a:off x="4387045" y="4678135"/>
            <a:ext cx="7078124" cy="1817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4581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564A-39E0-02D5-7974-C84F8688C39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ABC394B-68B2-073C-1930-3FAD668FC0C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387C02C-ABB1-BEB6-2383-666B0BA897DA}"/>
              </a:ext>
            </a:extLst>
          </p:cNvPr>
          <p:cNvPicPr>
            <a:picLocks noChangeAspect="1"/>
          </p:cNvPicPr>
          <p:nvPr/>
        </p:nvPicPr>
        <p:blipFill>
          <a:blip r:embed="rId2"/>
          <a:stretch>
            <a:fillRect/>
          </a:stretch>
        </p:blipFill>
        <p:spPr>
          <a:xfrm>
            <a:off x="0" y="212603"/>
            <a:ext cx="11099409" cy="990719"/>
          </a:xfrm>
          <a:prstGeom prst="rect">
            <a:avLst/>
          </a:prstGeom>
        </p:spPr>
      </p:pic>
      <p:pic>
        <p:nvPicPr>
          <p:cNvPr id="6" name="Picture 5">
            <a:extLst>
              <a:ext uri="{FF2B5EF4-FFF2-40B4-BE49-F238E27FC236}">
                <a16:creationId xmlns:a16="http://schemas.microsoft.com/office/drawing/2014/main" id="{5CBACBDC-5DFF-FC48-6A9E-275F02CBF5CE}"/>
              </a:ext>
            </a:extLst>
          </p:cNvPr>
          <p:cNvPicPr>
            <a:picLocks noChangeAspect="1"/>
          </p:cNvPicPr>
          <p:nvPr/>
        </p:nvPicPr>
        <p:blipFill rotWithShape="1">
          <a:blip r:embed="rId3"/>
          <a:srcRect r="15997"/>
          <a:stretch/>
        </p:blipFill>
        <p:spPr>
          <a:xfrm>
            <a:off x="3087338" y="681037"/>
            <a:ext cx="2807025" cy="1653950"/>
          </a:xfrm>
          <a:prstGeom prst="rect">
            <a:avLst/>
          </a:prstGeom>
        </p:spPr>
      </p:pic>
      <p:pic>
        <p:nvPicPr>
          <p:cNvPr id="8" name="Picture 7">
            <a:extLst>
              <a:ext uri="{FF2B5EF4-FFF2-40B4-BE49-F238E27FC236}">
                <a16:creationId xmlns:a16="http://schemas.microsoft.com/office/drawing/2014/main" id="{781E5A29-D620-E2D4-F44A-DC281055C02F}"/>
              </a:ext>
            </a:extLst>
          </p:cNvPr>
          <p:cNvPicPr>
            <a:picLocks noChangeAspect="1"/>
          </p:cNvPicPr>
          <p:nvPr/>
        </p:nvPicPr>
        <p:blipFill>
          <a:blip r:embed="rId4"/>
          <a:stretch>
            <a:fillRect/>
          </a:stretch>
        </p:blipFill>
        <p:spPr>
          <a:xfrm>
            <a:off x="134924" y="2959901"/>
            <a:ext cx="4632602" cy="730645"/>
          </a:xfrm>
          <a:prstGeom prst="rect">
            <a:avLst/>
          </a:prstGeom>
        </p:spPr>
      </p:pic>
      <p:pic>
        <p:nvPicPr>
          <p:cNvPr id="10" name="Picture 9">
            <a:extLst>
              <a:ext uri="{FF2B5EF4-FFF2-40B4-BE49-F238E27FC236}">
                <a16:creationId xmlns:a16="http://schemas.microsoft.com/office/drawing/2014/main" id="{2E26B33D-E29D-7A1F-06D2-7FDAABF37E1E}"/>
              </a:ext>
            </a:extLst>
          </p:cNvPr>
          <p:cNvPicPr>
            <a:picLocks noChangeAspect="1"/>
          </p:cNvPicPr>
          <p:nvPr/>
        </p:nvPicPr>
        <p:blipFill>
          <a:blip r:embed="rId5"/>
          <a:stretch>
            <a:fillRect/>
          </a:stretch>
        </p:blipFill>
        <p:spPr>
          <a:xfrm>
            <a:off x="134924" y="3690546"/>
            <a:ext cx="4355926" cy="620004"/>
          </a:xfrm>
          <a:prstGeom prst="rect">
            <a:avLst/>
          </a:prstGeom>
        </p:spPr>
      </p:pic>
      <p:pic>
        <p:nvPicPr>
          <p:cNvPr id="12" name="Picture 11">
            <a:extLst>
              <a:ext uri="{FF2B5EF4-FFF2-40B4-BE49-F238E27FC236}">
                <a16:creationId xmlns:a16="http://schemas.microsoft.com/office/drawing/2014/main" id="{5AC7E505-7319-D44E-F5B8-3A94CC41A7CD}"/>
              </a:ext>
            </a:extLst>
          </p:cNvPr>
          <p:cNvPicPr>
            <a:picLocks noChangeAspect="1"/>
          </p:cNvPicPr>
          <p:nvPr/>
        </p:nvPicPr>
        <p:blipFill>
          <a:blip r:embed="rId6"/>
          <a:stretch>
            <a:fillRect/>
          </a:stretch>
        </p:blipFill>
        <p:spPr>
          <a:xfrm>
            <a:off x="134924" y="4310550"/>
            <a:ext cx="4197925" cy="664318"/>
          </a:xfrm>
          <a:prstGeom prst="rect">
            <a:avLst/>
          </a:prstGeom>
        </p:spPr>
      </p:pic>
      <p:pic>
        <p:nvPicPr>
          <p:cNvPr id="14" name="Picture 13">
            <a:extLst>
              <a:ext uri="{FF2B5EF4-FFF2-40B4-BE49-F238E27FC236}">
                <a16:creationId xmlns:a16="http://schemas.microsoft.com/office/drawing/2014/main" id="{603CC9B8-AD3C-992E-5407-CE0A29442629}"/>
              </a:ext>
            </a:extLst>
          </p:cNvPr>
          <p:cNvPicPr>
            <a:picLocks noChangeAspect="1"/>
          </p:cNvPicPr>
          <p:nvPr/>
        </p:nvPicPr>
        <p:blipFill>
          <a:blip r:embed="rId7"/>
          <a:stretch>
            <a:fillRect/>
          </a:stretch>
        </p:blipFill>
        <p:spPr>
          <a:xfrm>
            <a:off x="99635" y="5061471"/>
            <a:ext cx="4197925" cy="748675"/>
          </a:xfrm>
          <a:prstGeom prst="rect">
            <a:avLst/>
          </a:prstGeom>
        </p:spPr>
      </p:pic>
      <p:pic>
        <p:nvPicPr>
          <p:cNvPr id="16" name="Picture 15">
            <a:extLst>
              <a:ext uri="{FF2B5EF4-FFF2-40B4-BE49-F238E27FC236}">
                <a16:creationId xmlns:a16="http://schemas.microsoft.com/office/drawing/2014/main" id="{5F628365-3C2D-473A-75D1-907EF35778A6}"/>
              </a:ext>
            </a:extLst>
          </p:cNvPr>
          <p:cNvPicPr>
            <a:picLocks noChangeAspect="1"/>
          </p:cNvPicPr>
          <p:nvPr/>
        </p:nvPicPr>
        <p:blipFill>
          <a:blip r:embed="rId8"/>
          <a:stretch>
            <a:fillRect/>
          </a:stretch>
        </p:blipFill>
        <p:spPr>
          <a:xfrm>
            <a:off x="5229415" y="3138095"/>
            <a:ext cx="6517108" cy="1488159"/>
          </a:xfrm>
          <a:prstGeom prst="rect">
            <a:avLst/>
          </a:prstGeom>
        </p:spPr>
      </p:pic>
      <p:pic>
        <p:nvPicPr>
          <p:cNvPr id="18" name="Picture 17">
            <a:extLst>
              <a:ext uri="{FF2B5EF4-FFF2-40B4-BE49-F238E27FC236}">
                <a16:creationId xmlns:a16="http://schemas.microsoft.com/office/drawing/2014/main" id="{58D20C4F-AFC6-4199-964F-DF3D8FC4C24C}"/>
              </a:ext>
            </a:extLst>
          </p:cNvPr>
          <p:cNvPicPr>
            <a:picLocks noChangeAspect="1"/>
          </p:cNvPicPr>
          <p:nvPr/>
        </p:nvPicPr>
        <p:blipFill>
          <a:blip r:embed="rId9"/>
          <a:stretch>
            <a:fillRect/>
          </a:stretch>
        </p:blipFill>
        <p:spPr>
          <a:xfrm>
            <a:off x="4296473" y="5101402"/>
            <a:ext cx="7895527" cy="1162164"/>
          </a:xfrm>
          <a:prstGeom prst="rect">
            <a:avLst/>
          </a:prstGeom>
        </p:spPr>
      </p:pic>
    </p:spTree>
    <p:extLst>
      <p:ext uri="{BB962C8B-B14F-4D97-AF65-F5344CB8AC3E}">
        <p14:creationId xmlns:p14="http://schemas.microsoft.com/office/powerpoint/2010/main" val="1876108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67EF-7758-9E4B-8CB6-D9D06D0FBE0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C679665-3C8D-65BB-C9BA-CBAA014C43FE}"/>
              </a:ext>
            </a:extLst>
          </p:cNvPr>
          <p:cNvSpPr>
            <a:spLocks noGrp="1"/>
          </p:cNvSpPr>
          <p:nvPr>
            <p:ph idx="1"/>
          </p:nvPr>
        </p:nvSpPr>
        <p:spPr>
          <a:xfrm>
            <a:off x="225083" y="506437"/>
            <a:ext cx="11128717" cy="567052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After seeing both examples of max pooling, here are our observations:-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C7EE67-CEB3-ED07-7783-3E149BDE2DC6}"/>
              </a:ext>
            </a:extLst>
          </p:cNvPr>
          <p:cNvPicPr>
            <a:picLocks noChangeAspect="1"/>
          </p:cNvPicPr>
          <p:nvPr/>
        </p:nvPicPr>
        <p:blipFill>
          <a:blip r:embed="rId2"/>
          <a:stretch>
            <a:fillRect/>
          </a:stretch>
        </p:blipFill>
        <p:spPr>
          <a:xfrm>
            <a:off x="0" y="1112170"/>
            <a:ext cx="10974926" cy="2821655"/>
          </a:xfrm>
          <a:prstGeom prst="rect">
            <a:avLst/>
          </a:prstGeom>
        </p:spPr>
      </p:pic>
      <p:sp>
        <p:nvSpPr>
          <p:cNvPr id="7" name="TextBox 6">
            <a:extLst>
              <a:ext uri="{FF2B5EF4-FFF2-40B4-BE49-F238E27FC236}">
                <a16:creationId xmlns:a16="http://schemas.microsoft.com/office/drawing/2014/main" id="{E13EA119-0AA0-BB7F-AF88-8F4F5FBD5A3D}"/>
              </a:ext>
            </a:extLst>
          </p:cNvPr>
          <p:cNvSpPr txBox="1"/>
          <p:nvPr/>
        </p:nvSpPr>
        <p:spPr>
          <a:xfrm>
            <a:off x="225083" y="4461550"/>
            <a:ext cx="11741834"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most cases, max pooling is chosen because pixels with larger values are considered more relevant. Larger values indicate stronger activations, which are more important for feature detection. Max pooling ignores weak activations and focuses on the strongest features.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contrast, average pooling computes the average by including even noisy or irrelevant values.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74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34A79-32B4-AEDA-75A3-C284FCC5D796}"/>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D38ABAB-7B76-67BC-711F-147506382FB7}"/>
              </a:ext>
            </a:extLst>
          </p:cNvPr>
          <p:cNvPicPr>
            <a:picLocks noGrp="1" noChangeAspect="1"/>
          </p:cNvPicPr>
          <p:nvPr>
            <p:ph idx="1"/>
          </p:nvPr>
        </p:nvPicPr>
        <p:blipFill>
          <a:blip r:embed="rId2"/>
          <a:stretch>
            <a:fillRect/>
          </a:stretch>
        </p:blipFill>
        <p:spPr>
          <a:xfrm>
            <a:off x="202797" y="519868"/>
            <a:ext cx="11786406" cy="5501103"/>
          </a:xfrm>
        </p:spPr>
      </p:pic>
      <p:pic>
        <p:nvPicPr>
          <p:cNvPr id="7" name="Picture 6">
            <a:extLst>
              <a:ext uri="{FF2B5EF4-FFF2-40B4-BE49-F238E27FC236}">
                <a16:creationId xmlns:a16="http://schemas.microsoft.com/office/drawing/2014/main" id="{0A4438F7-D25D-9F52-3F59-0BE1A3C2F593}"/>
              </a:ext>
            </a:extLst>
          </p:cNvPr>
          <p:cNvPicPr>
            <a:picLocks noChangeAspect="1"/>
          </p:cNvPicPr>
          <p:nvPr/>
        </p:nvPicPr>
        <p:blipFill>
          <a:blip r:embed="rId3"/>
          <a:stretch>
            <a:fillRect/>
          </a:stretch>
        </p:blipFill>
        <p:spPr>
          <a:xfrm>
            <a:off x="6096000" y="3868615"/>
            <a:ext cx="1866314" cy="2039815"/>
          </a:xfrm>
          <a:prstGeom prst="rect">
            <a:avLst/>
          </a:prstGeom>
        </p:spPr>
      </p:pic>
    </p:spTree>
    <p:extLst>
      <p:ext uri="{BB962C8B-B14F-4D97-AF65-F5344CB8AC3E}">
        <p14:creationId xmlns:p14="http://schemas.microsoft.com/office/powerpoint/2010/main" val="2237011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0C02-5C2C-132C-C994-686090639FA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1A8078-A03B-475F-A9F3-769B4E1DFBF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B3B858C-DFCB-8621-5B7D-8EA1A8D92C56}"/>
              </a:ext>
            </a:extLst>
          </p:cNvPr>
          <p:cNvPicPr>
            <a:picLocks noChangeAspect="1"/>
          </p:cNvPicPr>
          <p:nvPr/>
        </p:nvPicPr>
        <p:blipFill>
          <a:blip r:embed="rId2"/>
          <a:stretch>
            <a:fillRect/>
          </a:stretch>
        </p:blipFill>
        <p:spPr>
          <a:xfrm>
            <a:off x="451631" y="365125"/>
            <a:ext cx="10127273" cy="6133228"/>
          </a:xfrm>
          <a:prstGeom prst="rect">
            <a:avLst/>
          </a:prstGeom>
        </p:spPr>
      </p:pic>
    </p:spTree>
    <p:extLst>
      <p:ext uri="{BB962C8B-B14F-4D97-AF65-F5344CB8AC3E}">
        <p14:creationId xmlns:p14="http://schemas.microsoft.com/office/powerpoint/2010/main" val="3386313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83105-70D8-BA37-DE04-A41427926AD1}"/>
              </a:ext>
            </a:extLst>
          </p:cNvPr>
          <p:cNvSpPr>
            <a:spLocks noGrp="1"/>
          </p:cNvSpPr>
          <p:nvPr>
            <p:ph type="title"/>
          </p:nvPr>
        </p:nvSpPr>
        <p:spPr/>
        <p:txBody>
          <a:bodyPr>
            <a:normAutofit/>
          </a:bodyPr>
          <a:lstStyle/>
          <a:p>
            <a:r>
              <a:rPr lang="en-US" dirty="0"/>
              <a:t> </a:t>
            </a:r>
            <a:endParaRPr lang="en-IN" dirty="0"/>
          </a:p>
        </p:txBody>
      </p:sp>
      <p:sp>
        <p:nvSpPr>
          <p:cNvPr id="3" name="Content Placeholder 2">
            <a:extLst>
              <a:ext uri="{FF2B5EF4-FFF2-40B4-BE49-F238E27FC236}">
                <a16:creationId xmlns:a16="http://schemas.microsoft.com/office/drawing/2014/main" id="{CF512028-6E1D-A8AF-BC62-289CA8A78B01}"/>
              </a:ext>
            </a:extLst>
          </p:cNvPr>
          <p:cNvSpPr>
            <a:spLocks noGrp="1"/>
          </p:cNvSpPr>
          <p:nvPr>
            <p:ph idx="1"/>
          </p:nvPr>
        </p:nvSpPr>
        <p:spPr>
          <a:xfrm>
            <a:off x="182880" y="239151"/>
            <a:ext cx="11170920" cy="593781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Suppose we want to express the output in probability format; in that case, we can either use sigmoid or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Since we are dealing with one feature, we will use sigmoid as the activation function in the output.</a:t>
            </a:r>
          </a:p>
          <a:p>
            <a:pPr marL="0" indent="0">
              <a:buNone/>
            </a:pPr>
            <a:r>
              <a:rPr lang="en-US" sz="2000" dirty="0">
                <a:latin typeface="Times New Roman" panose="02020603050405020304" pitchFamily="18" charset="0"/>
                <a:cs typeface="Times New Roman" panose="02020603050405020304" pitchFamily="18" charset="0"/>
              </a:rPr>
              <a:t>The model will automatically generate a raw value based on the data it has. Using that value, we can substitute it into the activation function to obtain the probability. For example, suppose the raw value is 9:-</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A93B434-1A56-85C8-B701-511A57BF33D5}"/>
              </a:ext>
            </a:extLst>
          </p:cNvPr>
          <p:cNvPicPr>
            <a:picLocks noChangeAspect="1"/>
          </p:cNvPicPr>
          <p:nvPr/>
        </p:nvPicPr>
        <p:blipFill>
          <a:blip r:embed="rId2"/>
          <a:stretch>
            <a:fillRect/>
          </a:stretch>
        </p:blipFill>
        <p:spPr>
          <a:xfrm>
            <a:off x="219075" y="2196758"/>
            <a:ext cx="7264937" cy="4285960"/>
          </a:xfrm>
          <a:prstGeom prst="rect">
            <a:avLst/>
          </a:prstGeom>
        </p:spPr>
      </p:pic>
    </p:spTree>
    <p:extLst>
      <p:ext uri="{BB962C8B-B14F-4D97-AF65-F5344CB8AC3E}">
        <p14:creationId xmlns:p14="http://schemas.microsoft.com/office/powerpoint/2010/main" val="22887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B899-EC73-72C0-9CD4-1533E7B9328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BE01FB4-9BEB-ABE5-FE04-6FC32970B6C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2C94627-A0EC-5851-7E42-785353AD9EE5}"/>
              </a:ext>
            </a:extLst>
          </p:cNvPr>
          <p:cNvPicPr>
            <a:picLocks noChangeAspect="1"/>
          </p:cNvPicPr>
          <p:nvPr/>
        </p:nvPicPr>
        <p:blipFill>
          <a:blip r:embed="rId2"/>
          <a:stretch>
            <a:fillRect/>
          </a:stretch>
        </p:blipFill>
        <p:spPr>
          <a:xfrm>
            <a:off x="1" y="1825625"/>
            <a:ext cx="12192000" cy="2728168"/>
          </a:xfrm>
          <a:prstGeom prst="rect">
            <a:avLst/>
          </a:prstGeom>
        </p:spPr>
      </p:pic>
    </p:spTree>
    <p:extLst>
      <p:ext uri="{BB962C8B-B14F-4D97-AF65-F5344CB8AC3E}">
        <p14:creationId xmlns:p14="http://schemas.microsoft.com/office/powerpoint/2010/main" val="408658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64AF-7C8C-9DC8-4D3C-8EA468CBE8B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3639564-D597-38F6-700D-AA1AF14A07D2}"/>
              </a:ext>
            </a:extLst>
          </p:cNvPr>
          <p:cNvSpPr>
            <a:spLocks noGrp="1"/>
          </p:cNvSpPr>
          <p:nvPr>
            <p:ph idx="1"/>
          </p:nvPr>
        </p:nvSpPr>
        <p:spPr>
          <a:xfrm>
            <a:off x="0" y="168812"/>
            <a:ext cx="11353800" cy="6008151"/>
          </a:xfrm>
        </p:spPr>
        <p:txBody>
          <a:bodyPr/>
          <a:lstStyle/>
          <a:p>
            <a:pPr marL="0" indent="0">
              <a:buNone/>
            </a:pPr>
            <a:r>
              <a:rPr lang="en-US" dirty="0"/>
              <a:t> </a:t>
            </a:r>
            <a:r>
              <a:rPr lang="en-US" dirty="0">
                <a:latin typeface="Times New Roman" panose="02020603050405020304" pitchFamily="18" charset="0"/>
                <a:cs typeface="Times New Roman" panose="02020603050405020304" pitchFamily="18" charset="0"/>
              </a:rPr>
              <a:t>Lets, see the working flow of CNN based on the image of the flower:-</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9C4D41-69FD-42F5-DDE1-BD298380D52F}"/>
              </a:ext>
            </a:extLst>
          </p:cNvPr>
          <p:cNvPicPr>
            <a:picLocks noChangeAspect="1"/>
          </p:cNvPicPr>
          <p:nvPr/>
        </p:nvPicPr>
        <p:blipFill>
          <a:blip r:embed="rId2"/>
          <a:stretch>
            <a:fillRect/>
          </a:stretch>
        </p:blipFill>
        <p:spPr>
          <a:xfrm>
            <a:off x="142581" y="681038"/>
            <a:ext cx="8663793" cy="2695524"/>
          </a:xfrm>
          <a:prstGeom prst="rect">
            <a:avLst/>
          </a:prstGeom>
        </p:spPr>
      </p:pic>
      <p:pic>
        <p:nvPicPr>
          <p:cNvPr id="7" name="Picture 6">
            <a:extLst>
              <a:ext uri="{FF2B5EF4-FFF2-40B4-BE49-F238E27FC236}">
                <a16:creationId xmlns:a16="http://schemas.microsoft.com/office/drawing/2014/main" id="{1FF62381-FE11-6B90-208A-039344A667A3}"/>
              </a:ext>
            </a:extLst>
          </p:cNvPr>
          <p:cNvPicPr>
            <a:picLocks noChangeAspect="1"/>
          </p:cNvPicPr>
          <p:nvPr/>
        </p:nvPicPr>
        <p:blipFill>
          <a:blip r:embed="rId3"/>
          <a:stretch>
            <a:fillRect/>
          </a:stretch>
        </p:blipFill>
        <p:spPr>
          <a:xfrm>
            <a:off x="142581" y="3376561"/>
            <a:ext cx="7636853" cy="3481439"/>
          </a:xfrm>
          <a:prstGeom prst="rect">
            <a:avLst/>
          </a:prstGeom>
        </p:spPr>
      </p:pic>
    </p:spTree>
    <p:extLst>
      <p:ext uri="{BB962C8B-B14F-4D97-AF65-F5344CB8AC3E}">
        <p14:creationId xmlns:p14="http://schemas.microsoft.com/office/powerpoint/2010/main" val="3750700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477E-5790-60DA-74D9-C66F422225D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84CF98-4171-8065-28F5-853737541D68}"/>
              </a:ext>
            </a:extLst>
          </p:cNvPr>
          <p:cNvSpPr>
            <a:spLocks noGrp="1"/>
          </p:cNvSpPr>
          <p:nvPr>
            <p:ph idx="1"/>
          </p:nvPr>
        </p:nvSpPr>
        <p:spPr>
          <a:xfrm>
            <a:off x="0" y="112542"/>
            <a:ext cx="12192000" cy="6745458"/>
          </a:xfrm>
        </p:spPr>
        <p:txBody>
          <a:bodyPr/>
          <a:lstStyle/>
          <a:p>
            <a:pPr marL="0" indent="0">
              <a:buNone/>
            </a:pPr>
            <a:r>
              <a:rPr lang="en-US" sz="2000" dirty="0">
                <a:latin typeface="Times New Roman" panose="02020603050405020304" pitchFamily="18" charset="0"/>
                <a:cs typeface="Times New Roman" panose="02020603050405020304" pitchFamily="18" charset="0"/>
              </a:rPr>
              <a:t>Till now, we have seen 2 methods to classify an image by implementing CNN.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7" name="Picture 6">
            <a:extLst>
              <a:ext uri="{FF2B5EF4-FFF2-40B4-BE49-F238E27FC236}">
                <a16:creationId xmlns:a16="http://schemas.microsoft.com/office/drawing/2014/main" id="{924496C5-AF4B-1680-0DE4-4510FF479CC3}"/>
              </a:ext>
            </a:extLst>
          </p:cNvPr>
          <p:cNvPicPr>
            <a:picLocks noChangeAspect="1"/>
          </p:cNvPicPr>
          <p:nvPr/>
        </p:nvPicPr>
        <p:blipFill>
          <a:blip r:embed="rId2"/>
          <a:stretch>
            <a:fillRect/>
          </a:stretch>
        </p:blipFill>
        <p:spPr>
          <a:xfrm>
            <a:off x="0" y="536770"/>
            <a:ext cx="12192000" cy="6321230"/>
          </a:xfrm>
          <a:prstGeom prst="rect">
            <a:avLst/>
          </a:prstGeom>
        </p:spPr>
      </p:pic>
    </p:spTree>
    <p:extLst>
      <p:ext uri="{BB962C8B-B14F-4D97-AF65-F5344CB8AC3E}">
        <p14:creationId xmlns:p14="http://schemas.microsoft.com/office/powerpoint/2010/main" val="2778194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94FB-4C40-803A-F265-533823792CC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88EAAF2-5EB8-77C1-4CCB-0DA2965D017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11CD912-465D-062E-8732-1351B131AB4A}"/>
              </a:ext>
            </a:extLst>
          </p:cNvPr>
          <p:cNvPicPr>
            <a:picLocks noChangeAspect="1"/>
          </p:cNvPicPr>
          <p:nvPr/>
        </p:nvPicPr>
        <p:blipFill>
          <a:blip r:embed="rId2"/>
          <a:stretch>
            <a:fillRect/>
          </a:stretch>
        </p:blipFill>
        <p:spPr>
          <a:xfrm>
            <a:off x="0" y="0"/>
            <a:ext cx="8599318" cy="3615397"/>
          </a:xfrm>
          <a:prstGeom prst="rect">
            <a:avLst/>
          </a:prstGeom>
        </p:spPr>
      </p:pic>
      <p:pic>
        <p:nvPicPr>
          <p:cNvPr id="7" name="Picture 6">
            <a:extLst>
              <a:ext uri="{FF2B5EF4-FFF2-40B4-BE49-F238E27FC236}">
                <a16:creationId xmlns:a16="http://schemas.microsoft.com/office/drawing/2014/main" id="{3F52E668-82BA-B19C-9524-8097486F4D3A}"/>
              </a:ext>
            </a:extLst>
          </p:cNvPr>
          <p:cNvPicPr>
            <a:picLocks noChangeAspect="1"/>
          </p:cNvPicPr>
          <p:nvPr/>
        </p:nvPicPr>
        <p:blipFill>
          <a:blip r:embed="rId3"/>
          <a:stretch>
            <a:fillRect/>
          </a:stretch>
        </p:blipFill>
        <p:spPr>
          <a:xfrm>
            <a:off x="5019675" y="3615397"/>
            <a:ext cx="7172325" cy="3107666"/>
          </a:xfrm>
          <a:prstGeom prst="rect">
            <a:avLst/>
          </a:prstGeom>
        </p:spPr>
      </p:pic>
    </p:spTree>
    <p:extLst>
      <p:ext uri="{BB962C8B-B14F-4D97-AF65-F5344CB8AC3E}">
        <p14:creationId xmlns:p14="http://schemas.microsoft.com/office/powerpoint/2010/main" val="1220621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8A20-5B2A-048C-4A0D-020DB25BB11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DAC8598-1B1B-EB70-F0A3-86DA6637D2FD}"/>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4BFD5A00-4DC8-B201-2D92-3AE1B512BF56}"/>
              </a:ext>
            </a:extLst>
          </p:cNvPr>
          <p:cNvSpPr txBox="1"/>
          <p:nvPr/>
        </p:nvSpPr>
        <p:spPr>
          <a:xfrm>
            <a:off x="0" y="611158"/>
            <a:ext cx="12192000"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Till now, in the convolution step, we generate either a 3x3 kernel or a 5x5 kernel, with the values automatically generated. Let me explain: to generate the kernel in the convolution method, we either use correlation (where the matrix of the kernel remains as it is) or convolution (where the matrix of the kernel is flipped). Then, we apply the activation function as usual on the activation map. In max situations, we use convolution only. Even if we use correlation, we still use convolution simultaneously.</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72023F8-39FF-8604-509C-1DDA6D20F3FF}"/>
              </a:ext>
            </a:extLst>
          </p:cNvPr>
          <p:cNvSpPr txBox="1"/>
          <p:nvPr/>
        </p:nvSpPr>
        <p:spPr>
          <a:xfrm>
            <a:off x="0" y="-87064"/>
            <a:ext cx="12192000" cy="769441"/>
          </a:xfrm>
          <a:prstGeom prst="rect">
            <a:avLst/>
          </a:prstGeom>
          <a:noFill/>
        </p:spPr>
        <p:txBody>
          <a:bodyPr wrap="square">
            <a:spAutoFit/>
          </a:bodyPr>
          <a:lstStyle/>
          <a:p>
            <a:pPr algn="ctr"/>
            <a:r>
              <a:rPr lang="en-IN" sz="4400" b="1" dirty="0">
                <a:latin typeface="Times New Roman" panose="02020603050405020304" pitchFamily="18" charset="0"/>
                <a:cs typeface="Times New Roman" panose="02020603050405020304" pitchFamily="18" charset="0"/>
              </a:rPr>
              <a:t>Convolution and Correlation</a:t>
            </a:r>
          </a:p>
        </p:txBody>
      </p:sp>
      <p:pic>
        <p:nvPicPr>
          <p:cNvPr id="8" name="Picture 7">
            <a:extLst>
              <a:ext uri="{FF2B5EF4-FFF2-40B4-BE49-F238E27FC236}">
                <a16:creationId xmlns:a16="http://schemas.microsoft.com/office/drawing/2014/main" id="{2B604432-A9DC-AFE9-45FA-EE6FCB142EF6}"/>
              </a:ext>
            </a:extLst>
          </p:cNvPr>
          <p:cNvPicPr>
            <a:picLocks noChangeAspect="1"/>
          </p:cNvPicPr>
          <p:nvPr/>
        </p:nvPicPr>
        <p:blipFill>
          <a:blip r:embed="rId2"/>
          <a:stretch>
            <a:fillRect/>
          </a:stretch>
        </p:blipFill>
        <p:spPr>
          <a:xfrm>
            <a:off x="0" y="2457719"/>
            <a:ext cx="11353800" cy="4255690"/>
          </a:xfrm>
          <a:prstGeom prst="rect">
            <a:avLst/>
          </a:prstGeom>
        </p:spPr>
      </p:pic>
    </p:spTree>
    <p:extLst>
      <p:ext uri="{BB962C8B-B14F-4D97-AF65-F5344CB8AC3E}">
        <p14:creationId xmlns:p14="http://schemas.microsoft.com/office/powerpoint/2010/main" val="4093011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8E84-0EAB-DB05-D142-89E4E3E8332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B510C28-9E7C-9839-D7EA-8C4995350E83}"/>
              </a:ext>
            </a:extLst>
          </p:cNvPr>
          <p:cNvSpPr>
            <a:spLocks noGrp="1"/>
          </p:cNvSpPr>
          <p:nvPr>
            <p:ph idx="1"/>
          </p:nvPr>
        </p:nvSpPr>
        <p:spPr>
          <a:xfrm>
            <a:off x="98474" y="182880"/>
            <a:ext cx="11255326" cy="5994083"/>
          </a:xfrm>
        </p:spPr>
        <p:txBody>
          <a:bodyPr/>
          <a:lstStyle/>
          <a:p>
            <a:pPr marL="0" indent="0">
              <a:buNone/>
            </a:pPr>
            <a:r>
              <a:rPr lang="en-US" dirty="0"/>
              <a:t> </a:t>
            </a:r>
            <a:endParaRPr lang="en-IN" dirty="0"/>
          </a:p>
        </p:txBody>
      </p:sp>
      <p:pic>
        <p:nvPicPr>
          <p:cNvPr id="8" name="Picture 7">
            <a:extLst>
              <a:ext uri="{FF2B5EF4-FFF2-40B4-BE49-F238E27FC236}">
                <a16:creationId xmlns:a16="http://schemas.microsoft.com/office/drawing/2014/main" id="{CFBCDB05-9192-57C4-8C68-01F6CB8B8E31}"/>
              </a:ext>
            </a:extLst>
          </p:cNvPr>
          <p:cNvPicPr>
            <a:picLocks noChangeAspect="1"/>
          </p:cNvPicPr>
          <p:nvPr/>
        </p:nvPicPr>
        <p:blipFill>
          <a:blip r:embed="rId2"/>
          <a:stretch>
            <a:fillRect/>
          </a:stretch>
        </p:blipFill>
        <p:spPr>
          <a:xfrm>
            <a:off x="0" y="592089"/>
            <a:ext cx="12192000" cy="5584874"/>
          </a:xfrm>
          <a:prstGeom prst="rect">
            <a:avLst/>
          </a:prstGeom>
        </p:spPr>
      </p:pic>
    </p:spTree>
    <p:extLst>
      <p:ext uri="{BB962C8B-B14F-4D97-AF65-F5344CB8AC3E}">
        <p14:creationId xmlns:p14="http://schemas.microsoft.com/office/powerpoint/2010/main" val="2837773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ACF8-19E0-F115-8AE8-D5233B286DA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7B448F2-1EF5-3C37-E6C1-658939CDAB37}"/>
              </a:ext>
            </a:extLst>
          </p:cNvPr>
          <p:cNvSpPr>
            <a:spLocks noGrp="1"/>
          </p:cNvSpPr>
          <p:nvPr>
            <p:ph idx="1"/>
          </p:nvPr>
        </p:nvSpPr>
        <p:spPr>
          <a:xfrm>
            <a:off x="0" y="365125"/>
            <a:ext cx="12192000" cy="6127750"/>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We primarily use </a:t>
            </a:r>
            <a:r>
              <a:rPr lang="en-US" b="1" dirty="0">
                <a:latin typeface="Times New Roman" panose="02020603050405020304" pitchFamily="18" charset="0"/>
                <a:cs typeface="Times New Roman" panose="02020603050405020304" pitchFamily="18" charset="0"/>
              </a:rPr>
              <a:t>convolution</a:t>
            </a:r>
            <a:r>
              <a:rPr lang="en-US" dirty="0">
                <a:latin typeface="Times New Roman" panose="02020603050405020304" pitchFamily="18" charset="0"/>
                <a:cs typeface="Times New Roman" panose="02020603050405020304" pitchFamily="18" charset="0"/>
              </a:rPr>
              <a:t> in most cases because of its unique advantages and properties, especially in the context of </a:t>
            </a:r>
            <a:r>
              <a:rPr lang="en-US" b="1" dirty="0">
                <a:latin typeface="Times New Roman" panose="02020603050405020304" pitchFamily="18" charset="0"/>
                <a:cs typeface="Times New Roman" panose="02020603050405020304" pitchFamily="18" charset="0"/>
              </a:rPr>
              <a:t>Convolutional Neural Networks (CNNs)</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Here’s why:-</a:t>
            </a:r>
          </a:p>
          <a:p>
            <a:pPr marL="0" indent="0">
              <a:buNone/>
            </a:pPr>
            <a:endParaRPr lang="en-US" sz="10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 </a:t>
            </a:r>
            <a:r>
              <a:rPr lang="en-US" sz="2300" b="1" dirty="0">
                <a:latin typeface="Times New Roman" panose="02020603050405020304" pitchFamily="18" charset="0"/>
                <a:cs typeface="Times New Roman" panose="02020603050405020304" pitchFamily="18" charset="0"/>
              </a:rPr>
              <a:t>Feature Extraction: </a:t>
            </a:r>
            <a:r>
              <a:rPr lang="en-US" sz="2300" dirty="0">
                <a:latin typeface="Times New Roman" panose="02020603050405020304" pitchFamily="18" charset="0"/>
                <a:cs typeface="Times New Roman" panose="02020603050405020304" pitchFamily="18" charset="0"/>
              </a:rPr>
              <a:t>Convolution flips the kernel, which helps in better capturing patterns like edges, textures, and other local features in an image. </a:t>
            </a:r>
          </a:p>
          <a:p>
            <a:r>
              <a:rPr lang="en-US" sz="2300" b="1" dirty="0">
                <a:latin typeface="Times New Roman" panose="02020603050405020304" pitchFamily="18" charset="0"/>
                <a:cs typeface="Times New Roman" panose="02020603050405020304" pitchFamily="18" charset="0"/>
              </a:rPr>
              <a:t>2. Translation Invariance: </a:t>
            </a:r>
            <a:r>
              <a:rPr lang="en-US" sz="2300" dirty="0">
                <a:latin typeface="Times New Roman" panose="02020603050405020304" pitchFamily="18" charset="0"/>
                <a:cs typeface="Times New Roman" panose="02020603050405020304" pitchFamily="18" charset="0"/>
              </a:rPr>
              <a:t>Convolution ensures that features are detected regardless of their position in the input. Flipping the kernel helps achieve this by analyzing patterns more comprehensively.</a:t>
            </a:r>
          </a:p>
          <a:p>
            <a:r>
              <a:rPr lang="en-US" sz="2300" b="1" dirty="0">
                <a:latin typeface="Times New Roman" panose="02020603050405020304" pitchFamily="18" charset="0"/>
                <a:cs typeface="Times New Roman" panose="02020603050405020304" pitchFamily="18" charset="0"/>
              </a:rPr>
              <a:t>3. Efficient Computation: </a:t>
            </a:r>
            <a:r>
              <a:rPr lang="en-US" sz="2300" dirty="0">
                <a:latin typeface="Times New Roman" panose="02020603050405020304" pitchFamily="18" charset="0"/>
                <a:cs typeface="Times New Roman" panose="02020603050405020304" pitchFamily="18" charset="0"/>
              </a:rPr>
              <a:t>Convolution is computationally efficient as it reduces the dimensions of the input while preserving essential features. This makes it a preferred choice for feature reduction before applying pooling.</a:t>
            </a:r>
          </a:p>
          <a:p>
            <a:r>
              <a:rPr lang="en-US" sz="2300" b="1" dirty="0">
                <a:latin typeface="Times New Roman" panose="02020603050405020304" pitchFamily="18" charset="0"/>
                <a:cs typeface="Times New Roman" panose="02020603050405020304" pitchFamily="18" charset="0"/>
              </a:rPr>
              <a:t>4. Edge Detection: </a:t>
            </a:r>
            <a:r>
              <a:rPr lang="en-US" sz="2300" dirty="0">
                <a:latin typeface="Times New Roman" panose="02020603050405020304" pitchFamily="18" charset="0"/>
                <a:cs typeface="Times New Roman" panose="02020603050405020304" pitchFamily="18" charset="0"/>
              </a:rPr>
              <a:t>Convolution is excellent for edge detection due to the way kernels are flipped and applied. Edges are crucial in understanding the structure of images, and convolution captures this effectively.</a:t>
            </a:r>
          </a:p>
          <a:p>
            <a:r>
              <a:rPr lang="en-US" sz="2300" b="1" dirty="0">
                <a:latin typeface="Times New Roman" panose="02020603050405020304" pitchFamily="18" charset="0"/>
                <a:cs typeface="Times New Roman" panose="02020603050405020304" pitchFamily="18" charset="0"/>
              </a:rPr>
              <a:t>5. Compatibility with Activation Functions: </a:t>
            </a:r>
            <a:r>
              <a:rPr lang="en-US" sz="2300" dirty="0">
                <a:latin typeface="Times New Roman" panose="02020603050405020304" pitchFamily="18" charset="0"/>
                <a:cs typeface="Times New Roman" panose="02020603050405020304" pitchFamily="18" charset="0"/>
              </a:rPr>
              <a:t>After applying convolution, the output is often passed through an activation function like </a:t>
            </a:r>
            <a:r>
              <a:rPr lang="en-US" sz="2300" dirty="0" err="1">
                <a:latin typeface="Times New Roman" panose="02020603050405020304" pitchFamily="18" charset="0"/>
                <a:cs typeface="Times New Roman" panose="02020603050405020304" pitchFamily="18" charset="0"/>
              </a:rPr>
              <a:t>ReLU</a:t>
            </a:r>
            <a:r>
              <a:rPr lang="en-US" sz="2300" dirty="0">
                <a:latin typeface="Times New Roman" panose="02020603050405020304" pitchFamily="18" charset="0"/>
                <a:cs typeface="Times New Roman" panose="02020603050405020304" pitchFamily="18" charset="0"/>
              </a:rPr>
              <a:t> to introduce non-linearity, which improves the model’s ability to learn complex patterns.</a:t>
            </a:r>
          </a:p>
          <a:p>
            <a:r>
              <a:rPr lang="en-US" sz="2300" b="1" dirty="0">
                <a:latin typeface="Times New Roman" panose="02020603050405020304" pitchFamily="18" charset="0"/>
                <a:cs typeface="Times New Roman" panose="02020603050405020304" pitchFamily="18" charset="0"/>
              </a:rPr>
              <a:t>6. Correlation is Less Informative: </a:t>
            </a:r>
            <a:r>
              <a:rPr lang="en-US" sz="2300" dirty="0">
                <a:latin typeface="Times New Roman" panose="02020603050405020304" pitchFamily="18" charset="0"/>
                <a:cs typeface="Times New Roman" panose="02020603050405020304" pitchFamily="18" charset="0"/>
              </a:rPr>
              <a:t>Correlation does not flip the kernel, so it might miss some spatial relationships that convolution can capture. While correlation can be used, convolution is generally preferred because of its robustness in detecting features.</a:t>
            </a:r>
          </a:p>
          <a:p>
            <a:r>
              <a:rPr lang="en-US" sz="2300" b="1" dirty="0">
                <a:latin typeface="Times New Roman" panose="02020603050405020304" pitchFamily="18" charset="0"/>
                <a:cs typeface="Times New Roman" panose="02020603050405020304" pitchFamily="18" charset="0"/>
              </a:rPr>
              <a:t>7. Standard Practice: </a:t>
            </a:r>
            <a:r>
              <a:rPr lang="en-US" sz="2300" dirty="0">
                <a:latin typeface="Times New Roman" panose="02020603050405020304" pitchFamily="18" charset="0"/>
                <a:cs typeface="Times New Roman" panose="02020603050405020304" pitchFamily="18" charset="0"/>
              </a:rPr>
              <a:t>Most pre-trained models and standard CNN architectures are designed with convolution layers, making it a widely adopted practice in machine learning and computer vision.</a:t>
            </a:r>
          </a:p>
          <a:p>
            <a:pPr marL="0" indent="0">
              <a:buNone/>
            </a:pPr>
            <a:endParaRPr lang="en-IN" dirty="0"/>
          </a:p>
        </p:txBody>
      </p:sp>
    </p:spTree>
    <p:extLst>
      <p:ext uri="{BB962C8B-B14F-4D97-AF65-F5344CB8AC3E}">
        <p14:creationId xmlns:p14="http://schemas.microsoft.com/office/powerpoint/2010/main" val="3994603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7DDC-5F09-0C38-BC6B-D1A2CCBC157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3588E94-F996-156D-8EBA-8DBF8F8D3DA6}"/>
              </a:ext>
            </a:extLst>
          </p:cNvPr>
          <p:cNvSpPr>
            <a:spLocks noGrp="1"/>
          </p:cNvSpPr>
          <p:nvPr>
            <p:ph idx="1"/>
          </p:nvPr>
        </p:nvSpPr>
        <p:spPr>
          <a:xfrm>
            <a:off x="838200" y="4586067"/>
            <a:ext cx="10515600" cy="1590895"/>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A2A2817-4488-EAAC-932D-C9BF1876383D}"/>
              </a:ext>
            </a:extLst>
          </p:cNvPr>
          <p:cNvPicPr>
            <a:picLocks noChangeAspect="1"/>
          </p:cNvPicPr>
          <p:nvPr/>
        </p:nvPicPr>
        <p:blipFill>
          <a:blip r:embed="rId2"/>
          <a:stretch>
            <a:fillRect/>
          </a:stretch>
        </p:blipFill>
        <p:spPr>
          <a:xfrm>
            <a:off x="229275" y="681038"/>
            <a:ext cx="11678844" cy="2575023"/>
          </a:xfrm>
          <a:prstGeom prst="rect">
            <a:avLst/>
          </a:prstGeom>
        </p:spPr>
      </p:pic>
      <p:pic>
        <p:nvPicPr>
          <p:cNvPr id="9" name="Picture 8">
            <a:extLst>
              <a:ext uri="{FF2B5EF4-FFF2-40B4-BE49-F238E27FC236}">
                <a16:creationId xmlns:a16="http://schemas.microsoft.com/office/drawing/2014/main" id="{E119703B-C61C-EE96-0ABE-89C0998E4B22}"/>
              </a:ext>
            </a:extLst>
          </p:cNvPr>
          <p:cNvPicPr>
            <a:picLocks noChangeAspect="1"/>
          </p:cNvPicPr>
          <p:nvPr/>
        </p:nvPicPr>
        <p:blipFill>
          <a:blip r:embed="rId3"/>
          <a:stretch>
            <a:fillRect/>
          </a:stretch>
        </p:blipFill>
        <p:spPr>
          <a:xfrm>
            <a:off x="1245617" y="3917852"/>
            <a:ext cx="10662502" cy="2575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4613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10F5-9158-E033-7DCF-977EEC9A94F0}"/>
              </a:ext>
            </a:extLst>
          </p:cNvPr>
          <p:cNvSpPr>
            <a:spLocks noGrp="1"/>
          </p:cNvSpPr>
          <p:nvPr>
            <p:ph type="title"/>
          </p:nvPr>
        </p:nvSpPr>
        <p:spPr>
          <a:xfrm>
            <a:off x="0" y="1"/>
            <a:ext cx="12192000" cy="844061"/>
          </a:xfrm>
        </p:spPr>
        <p:txBody>
          <a:bodyPr>
            <a:normAutofit/>
          </a:bodyPr>
          <a:lstStyle/>
          <a:p>
            <a:r>
              <a:rPr lang="en-US" sz="2400" dirty="0">
                <a:latin typeface="Times New Roman" panose="02020603050405020304" pitchFamily="18" charset="0"/>
                <a:cs typeface="Times New Roman" panose="02020603050405020304" pitchFamily="18" charset="0"/>
              </a:rPr>
              <a:t>Let’s see how we use convolution and correlation together (especially for edge detection):-</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057436A-E2D2-2BA8-61ED-80026D504444}"/>
              </a:ext>
            </a:extLst>
          </p:cNvPr>
          <p:cNvSpPr>
            <a:spLocks noGrp="1"/>
          </p:cNvSpPr>
          <p:nvPr>
            <p:ph idx="1"/>
          </p:nvPr>
        </p:nvSpPr>
        <p:spPr>
          <a:xfrm>
            <a:off x="0" y="984738"/>
            <a:ext cx="11353800" cy="5192225"/>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Suppose, we have an original pic of “8”:-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BA1F1-6AB5-3081-D94C-506AE6492B57}"/>
              </a:ext>
            </a:extLst>
          </p:cNvPr>
          <p:cNvPicPr>
            <a:picLocks noChangeAspect="1"/>
          </p:cNvPicPr>
          <p:nvPr/>
        </p:nvPicPr>
        <p:blipFill>
          <a:blip r:embed="rId2"/>
          <a:stretch>
            <a:fillRect/>
          </a:stretch>
        </p:blipFill>
        <p:spPr>
          <a:xfrm>
            <a:off x="3118119" y="1419754"/>
            <a:ext cx="6729266" cy="5192427"/>
          </a:xfrm>
          <a:prstGeom prst="rect">
            <a:avLst/>
          </a:prstGeom>
        </p:spPr>
      </p:pic>
    </p:spTree>
    <p:extLst>
      <p:ext uri="{BB962C8B-B14F-4D97-AF65-F5344CB8AC3E}">
        <p14:creationId xmlns:p14="http://schemas.microsoft.com/office/powerpoint/2010/main" val="1112872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801A-A1DE-1804-156C-D97DAD5B6B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9D9CDC9-3884-142E-1F20-EFE59F5E597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349BA67-EB69-4F8C-758B-3FFA06547CF4}"/>
              </a:ext>
            </a:extLst>
          </p:cNvPr>
          <p:cNvPicPr>
            <a:picLocks noChangeAspect="1"/>
          </p:cNvPicPr>
          <p:nvPr/>
        </p:nvPicPr>
        <p:blipFill>
          <a:blip r:embed="rId2"/>
          <a:stretch>
            <a:fillRect/>
          </a:stretch>
        </p:blipFill>
        <p:spPr>
          <a:xfrm>
            <a:off x="0" y="0"/>
            <a:ext cx="8707901" cy="5171064"/>
          </a:xfrm>
          <a:prstGeom prst="rect">
            <a:avLst/>
          </a:prstGeom>
        </p:spPr>
      </p:pic>
      <p:pic>
        <p:nvPicPr>
          <p:cNvPr id="7" name="Picture 6">
            <a:extLst>
              <a:ext uri="{FF2B5EF4-FFF2-40B4-BE49-F238E27FC236}">
                <a16:creationId xmlns:a16="http://schemas.microsoft.com/office/drawing/2014/main" id="{102C69B1-698F-C49C-A455-A80E456A0492}"/>
              </a:ext>
            </a:extLst>
          </p:cNvPr>
          <p:cNvPicPr>
            <a:picLocks noChangeAspect="1"/>
          </p:cNvPicPr>
          <p:nvPr/>
        </p:nvPicPr>
        <p:blipFill>
          <a:blip r:embed="rId3"/>
          <a:stretch>
            <a:fillRect/>
          </a:stretch>
        </p:blipFill>
        <p:spPr>
          <a:xfrm>
            <a:off x="5613009" y="5171064"/>
            <a:ext cx="6578991" cy="1681211"/>
          </a:xfrm>
          <a:prstGeom prst="rect">
            <a:avLst/>
          </a:prstGeom>
        </p:spPr>
      </p:pic>
    </p:spTree>
    <p:extLst>
      <p:ext uri="{BB962C8B-B14F-4D97-AF65-F5344CB8AC3E}">
        <p14:creationId xmlns:p14="http://schemas.microsoft.com/office/powerpoint/2010/main" val="1407772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F75A-8170-1219-F0ED-C8EF4A56027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298CB9B-B309-20A2-0242-61219B2FB12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1B90A9A-F94D-AFB6-30CE-DF396C204009}"/>
              </a:ext>
            </a:extLst>
          </p:cNvPr>
          <p:cNvPicPr>
            <a:picLocks noChangeAspect="1"/>
          </p:cNvPicPr>
          <p:nvPr/>
        </p:nvPicPr>
        <p:blipFill rotWithShape="1">
          <a:blip r:embed="rId2"/>
          <a:srcRect r="57147"/>
          <a:stretch/>
        </p:blipFill>
        <p:spPr>
          <a:xfrm>
            <a:off x="0" y="1"/>
            <a:ext cx="5852160" cy="3905696"/>
          </a:xfrm>
          <a:prstGeom prst="rect">
            <a:avLst/>
          </a:prstGeom>
        </p:spPr>
      </p:pic>
      <p:pic>
        <p:nvPicPr>
          <p:cNvPr id="6" name="Picture 5">
            <a:extLst>
              <a:ext uri="{FF2B5EF4-FFF2-40B4-BE49-F238E27FC236}">
                <a16:creationId xmlns:a16="http://schemas.microsoft.com/office/drawing/2014/main" id="{12BF10BB-4FD8-9B66-9891-9E887ABABE30}"/>
              </a:ext>
            </a:extLst>
          </p:cNvPr>
          <p:cNvPicPr>
            <a:picLocks noChangeAspect="1"/>
          </p:cNvPicPr>
          <p:nvPr/>
        </p:nvPicPr>
        <p:blipFill rotWithShape="1">
          <a:blip r:embed="rId2"/>
          <a:srcRect l="42853" t="27832" b="28043"/>
          <a:stretch/>
        </p:blipFill>
        <p:spPr>
          <a:xfrm>
            <a:off x="1062003" y="4141984"/>
            <a:ext cx="10922841" cy="2412096"/>
          </a:xfrm>
          <a:prstGeom prst="rect">
            <a:avLst/>
          </a:prstGeom>
        </p:spPr>
      </p:pic>
    </p:spTree>
    <p:extLst>
      <p:ext uri="{BB962C8B-B14F-4D97-AF65-F5344CB8AC3E}">
        <p14:creationId xmlns:p14="http://schemas.microsoft.com/office/powerpoint/2010/main" val="3084622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F077-5950-D69A-20A9-2C54AC7E6B3C}"/>
              </a:ext>
            </a:extLst>
          </p:cNvPr>
          <p:cNvSpPr>
            <a:spLocks noGrp="1"/>
          </p:cNvSpPr>
          <p:nvPr>
            <p:ph type="title"/>
          </p:nvPr>
        </p:nvSpPr>
        <p:spPr>
          <a:xfrm>
            <a:off x="0" y="1"/>
            <a:ext cx="12192000" cy="68103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Pooling Layer</a:t>
            </a:r>
            <a:endParaRPr lang="en-IN" dirty="0"/>
          </a:p>
        </p:txBody>
      </p:sp>
      <p:sp>
        <p:nvSpPr>
          <p:cNvPr id="3" name="Content Placeholder 2">
            <a:extLst>
              <a:ext uri="{FF2B5EF4-FFF2-40B4-BE49-F238E27FC236}">
                <a16:creationId xmlns:a16="http://schemas.microsoft.com/office/drawing/2014/main" id="{A9A208B5-CF53-1468-A379-B13CB3CEC10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5B28ABA-521B-53ED-FB5F-7FEBA4179509}"/>
              </a:ext>
            </a:extLst>
          </p:cNvPr>
          <p:cNvPicPr>
            <a:picLocks noChangeAspect="1"/>
          </p:cNvPicPr>
          <p:nvPr/>
        </p:nvPicPr>
        <p:blipFill>
          <a:blip r:embed="rId2"/>
          <a:stretch>
            <a:fillRect/>
          </a:stretch>
        </p:blipFill>
        <p:spPr>
          <a:xfrm>
            <a:off x="0" y="681037"/>
            <a:ext cx="8567225" cy="2699756"/>
          </a:xfrm>
          <a:prstGeom prst="rect">
            <a:avLst/>
          </a:prstGeom>
        </p:spPr>
      </p:pic>
      <p:pic>
        <p:nvPicPr>
          <p:cNvPr id="7" name="Picture 6">
            <a:extLst>
              <a:ext uri="{FF2B5EF4-FFF2-40B4-BE49-F238E27FC236}">
                <a16:creationId xmlns:a16="http://schemas.microsoft.com/office/drawing/2014/main" id="{BF2FE068-A5F2-9C82-F575-79B8C82F981C}"/>
              </a:ext>
            </a:extLst>
          </p:cNvPr>
          <p:cNvPicPr>
            <a:picLocks noChangeAspect="1"/>
          </p:cNvPicPr>
          <p:nvPr/>
        </p:nvPicPr>
        <p:blipFill>
          <a:blip r:embed="rId3"/>
          <a:stretch>
            <a:fillRect/>
          </a:stretch>
        </p:blipFill>
        <p:spPr>
          <a:xfrm>
            <a:off x="0" y="3380792"/>
            <a:ext cx="5233182" cy="3477207"/>
          </a:xfrm>
          <a:prstGeom prst="rect">
            <a:avLst/>
          </a:prstGeom>
        </p:spPr>
      </p:pic>
      <p:pic>
        <p:nvPicPr>
          <p:cNvPr id="9" name="Picture 8">
            <a:extLst>
              <a:ext uri="{FF2B5EF4-FFF2-40B4-BE49-F238E27FC236}">
                <a16:creationId xmlns:a16="http://schemas.microsoft.com/office/drawing/2014/main" id="{CCB28950-4CC1-6194-A10F-115977CEA6CF}"/>
              </a:ext>
            </a:extLst>
          </p:cNvPr>
          <p:cNvPicPr>
            <a:picLocks noChangeAspect="1"/>
          </p:cNvPicPr>
          <p:nvPr/>
        </p:nvPicPr>
        <p:blipFill>
          <a:blip r:embed="rId4"/>
          <a:stretch>
            <a:fillRect/>
          </a:stretch>
        </p:blipFill>
        <p:spPr>
          <a:xfrm>
            <a:off x="4786700" y="3604847"/>
            <a:ext cx="5094346" cy="3253152"/>
          </a:xfrm>
          <a:prstGeom prst="rect">
            <a:avLst/>
          </a:prstGeom>
        </p:spPr>
      </p:pic>
      <p:pic>
        <p:nvPicPr>
          <p:cNvPr id="11" name="Picture 10">
            <a:extLst>
              <a:ext uri="{FF2B5EF4-FFF2-40B4-BE49-F238E27FC236}">
                <a16:creationId xmlns:a16="http://schemas.microsoft.com/office/drawing/2014/main" id="{0F04E8F4-12C5-5232-71AE-DBE81C1ADC80}"/>
              </a:ext>
            </a:extLst>
          </p:cNvPr>
          <p:cNvPicPr>
            <a:picLocks noChangeAspect="1"/>
          </p:cNvPicPr>
          <p:nvPr/>
        </p:nvPicPr>
        <p:blipFill>
          <a:blip r:embed="rId5"/>
          <a:stretch>
            <a:fillRect/>
          </a:stretch>
        </p:blipFill>
        <p:spPr>
          <a:xfrm>
            <a:off x="9881046" y="5163685"/>
            <a:ext cx="2189033" cy="1546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038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CBC7-F14A-7E0F-95F1-66DA110FA27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4BD7067-1D7E-CA07-1023-280D481BBE9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2BF9D68-2BFE-5F00-F4E3-8E0040A579E1}"/>
              </a:ext>
            </a:extLst>
          </p:cNvPr>
          <p:cNvPicPr>
            <a:picLocks noChangeAspect="1"/>
          </p:cNvPicPr>
          <p:nvPr/>
        </p:nvPicPr>
        <p:blipFill>
          <a:blip r:embed="rId2"/>
          <a:stretch>
            <a:fillRect/>
          </a:stretch>
        </p:blipFill>
        <p:spPr>
          <a:xfrm>
            <a:off x="0" y="681037"/>
            <a:ext cx="10958732" cy="2465339"/>
          </a:xfrm>
          <a:prstGeom prst="rect">
            <a:avLst/>
          </a:prstGeom>
        </p:spPr>
      </p:pic>
      <p:pic>
        <p:nvPicPr>
          <p:cNvPr id="7" name="Picture 6">
            <a:extLst>
              <a:ext uri="{FF2B5EF4-FFF2-40B4-BE49-F238E27FC236}">
                <a16:creationId xmlns:a16="http://schemas.microsoft.com/office/drawing/2014/main" id="{544CBA10-E725-05ED-21A3-AE70D1A7E8A6}"/>
              </a:ext>
            </a:extLst>
          </p:cNvPr>
          <p:cNvPicPr>
            <a:picLocks noChangeAspect="1"/>
          </p:cNvPicPr>
          <p:nvPr/>
        </p:nvPicPr>
        <p:blipFill>
          <a:blip r:embed="rId3"/>
          <a:stretch>
            <a:fillRect/>
          </a:stretch>
        </p:blipFill>
        <p:spPr>
          <a:xfrm>
            <a:off x="0" y="3429000"/>
            <a:ext cx="10803988" cy="2464844"/>
          </a:xfrm>
          <a:prstGeom prst="rect">
            <a:avLst/>
          </a:prstGeom>
        </p:spPr>
      </p:pic>
    </p:spTree>
    <p:extLst>
      <p:ext uri="{BB962C8B-B14F-4D97-AF65-F5344CB8AC3E}">
        <p14:creationId xmlns:p14="http://schemas.microsoft.com/office/powerpoint/2010/main" val="2233344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BC36-982A-9921-1DD4-7290B08B922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41A3E80-827A-2F1D-E3EA-D8843B908E4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CE40013-E430-DD5F-CDD1-A13E71284C9E}"/>
              </a:ext>
            </a:extLst>
          </p:cNvPr>
          <p:cNvPicPr>
            <a:picLocks noChangeAspect="1"/>
          </p:cNvPicPr>
          <p:nvPr/>
        </p:nvPicPr>
        <p:blipFill>
          <a:blip r:embed="rId2"/>
          <a:stretch>
            <a:fillRect/>
          </a:stretch>
        </p:blipFill>
        <p:spPr>
          <a:xfrm>
            <a:off x="-1" y="163512"/>
            <a:ext cx="5627077" cy="4959217"/>
          </a:xfrm>
          <a:prstGeom prst="rect">
            <a:avLst/>
          </a:prstGeom>
        </p:spPr>
      </p:pic>
      <p:pic>
        <p:nvPicPr>
          <p:cNvPr id="7" name="Picture 6">
            <a:extLst>
              <a:ext uri="{FF2B5EF4-FFF2-40B4-BE49-F238E27FC236}">
                <a16:creationId xmlns:a16="http://schemas.microsoft.com/office/drawing/2014/main" id="{B52B84BD-403B-661A-4DE9-14936046EF3D}"/>
              </a:ext>
            </a:extLst>
          </p:cNvPr>
          <p:cNvPicPr>
            <a:picLocks noChangeAspect="1"/>
          </p:cNvPicPr>
          <p:nvPr/>
        </p:nvPicPr>
        <p:blipFill>
          <a:blip r:embed="rId3"/>
          <a:stretch>
            <a:fillRect/>
          </a:stretch>
        </p:blipFill>
        <p:spPr>
          <a:xfrm>
            <a:off x="5781234" y="812921"/>
            <a:ext cx="6339329" cy="4351338"/>
          </a:xfrm>
          <a:prstGeom prst="rect">
            <a:avLst/>
          </a:prstGeom>
        </p:spPr>
      </p:pic>
      <p:pic>
        <p:nvPicPr>
          <p:cNvPr id="9" name="Picture 8">
            <a:extLst>
              <a:ext uri="{FF2B5EF4-FFF2-40B4-BE49-F238E27FC236}">
                <a16:creationId xmlns:a16="http://schemas.microsoft.com/office/drawing/2014/main" id="{85A8ED24-DF83-0204-8E45-AA1972EB3E7B}"/>
              </a:ext>
            </a:extLst>
          </p:cNvPr>
          <p:cNvPicPr>
            <a:picLocks noChangeAspect="1"/>
          </p:cNvPicPr>
          <p:nvPr/>
        </p:nvPicPr>
        <p:blipFill>
          <a:blip r:embed="rId4"/>
          <a:stretch>
            <a:fillRect/>
          </a:stretch>
        </p:blipFill>
        <p:spPr>
          <a:xfrm>
            <a:off x="6469745" y="5281612"/>
            <a:ext cx="3166624" cy="1410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9020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9A81-B143-2124-5C1B-AB5915CF8A9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814412D-87C9-C600-4AFA-5403F23A23F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0FF7EC1-F2B0-A526-F7FC-062645A2FD42}"/>
              </a:ext>
            </a:extLst>
          </p:cNvPr>
          <p:cNvPicPr>
            <a:picLocks noChangeAspect="1"/>
          </p:cNvPicPr>
          <p:nvPr/>
        </p:nvPicPr>
        <p:blipFill>
          <a:blip r:embed="rId2"/>
          <a:stretch>
            <a:fillRect/>
          </a:stretch>
        </p:blipFill>
        <p:spPr>
          <a:xfrm>
            <a:off x="0" y="0"/>
            <a:ext cx="7962314" cy="3275110"/>
          </a:xfrm>
          <a:prstGeom prst="rect">
            <a:avLst/>
          </a:prstGeom>
        </p:spPr>
      </p:pic>
      <p:pic>
        <p:nvPicPr>
          <p:cNvPr id="7" name="Picture 6">
            <a:extLst>
              <a:ext uri="{FF2B5EF4-FFF2-40B4-BE49-F238E27FC236}">
                <a16:creationId xmlns:a16="http://schemas.microsoft.com/office/drawing/2014/main" id="{0C203124-D45F-14D3-FD73-22DEEDC83FB2}"/>
              </a:ext>
            </a:extLst>
          </p:cNvPr>
          <p:cNvPicPr>
            <a:picLocks noChangeAspect="1"/>
          </p:cNvPicPr>
          <p:nvPr/>
        </p:nvPicPr>
        <p:blipFill>
          <a:blip r:embed="rId3"/>
          <a:stretch>
            <a:fillRect/>
          </a:stretch>
        </p:blipFill>
        <p:spPr>
          <a:xfrm>
            <a:off x="0" y="3275110"/>
            <a:ext cx="4881489" cy="3582890"/>
          </a:xfrm>
          <a:prstGeom prst="rect">
            <a:avLst/>
          </a:prstGeom>
        </p:spPr>
      </p:pic>
      <p:pic>
        <p:nvPicPr>
          <p:cNvPr id="9" name="Picture 8">
            <a:extLst>
              <a:ext uri="{FF2B5EF4-FFF2-40B4-BE49-F238E27FC236}">
                <a16:creationId xmlns:a16="http://schemas.microsoft.com/office/drawing/2014/main" id="{C4F61C0B-5514-25C3-6A4A-5D6E4DD090EC}"/>
              </a:ext>
            </a:extLst>
          </p:cNvPr>
          <p:cNvPicPr>
            <a:picLocks noChangeAspect="1"/>
          </p:cNvPicPr>
          <p:nvPr/>
        </p:nvPicPr>
        <p:blipFill>
          <a:blip r:embed="rId4"/>
          <a:stretch>
            <a:fillRect/>
          </a:stretch>
        </p:blipFill>
        <p:spPr>
          <a:xfrm>
            <a:off x="5458851" y="3582891"/>
            <a:ext cx="5317587" cy="3275109"/>
          </a:xfrm>
          <a:prstGeom prst="rect">
            <a:avLst/>
          </a:prstGeom>
        </p:spPr>
      </p:pic>
    </p:spTree>
    <p:extLst>
      <p:ext uri="{BB962C8B-B14F-4D97-AF65-F5344CB8AC3E}">
        <p14:creationId xmlns:p14="http://schemas.microsoft.com/office/powerpoint/2010/main" val="2405537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3194-A136-27C2-E153-E4B2889C591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A1DB754-D6DE-439E-7489-3F88303FA5A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378CEBE-2CA9-0BEC-5FE3-DB0280ADDC9B}"/>
              </a:ext>
            </a:extLst>
          </p:cNvPr>
          <p:cNvPicPr>
            <a:picLocks noChangeAspect="1"/>
          </p:cNvPicPr>
          <p:nvPr/>
        </p:nvPicPr>
        <p:blipFill>
          <a:blip r:embed="rId2"/>
          <a:stretch>
            <a:fillRect/>
          </a:stretch>
        </p:blipFill>
        <p:spPr>
          <a:xfrm>
            <a:off x="0" y="228600"/>
            <a:ext cx="5373858" cy="4208608"/>
          </a:xfrm>
          <a:prstGeom prst="rect">
            <a:avLst/>
          </a:prstGeom>
        </p:spPr>
      </p:pic>
      <p:pic>
        <p:nvPicPr>
          <p:cNvPr id="7" name="Picture 6">
            <a:extLst>
              <a:ext uri="{FF2B5EF4-FFF2-40B4-BE49-F238E27FC236}">
                <a16:creationId xmlns:a16="http://schemas.microsoft.com/office/drawing/2014/main" id="{EA25CE3E-93EE-19F8-7594-617A69AFAE1D}"/>
              </a:ext>
            </a:extLst>
          </p:cNvPr>
          <p:cNvPicPr>
            <a:picLocks noChangeAspect="1"/>
          </p:cNvPicPr>
          <p:nvPr/>
        </p:nvPicPr>
        <p:blipFill>
          <a:blip r:embed="rId3"/>
          <a:stretch>
            <a:fillRect/>
          </a:stretch>
        </p:blipFill>
        <p:spPr>
          <a:xfrm>
            <a:off x="5633011" y="377824"/>
            <a:ext cx="5966808" cy="4208607"/>
          </a:xfrm>
          <a:prstGeom prst="rect">
            <a:avLst/>
          </a:prstGeom>
        </p:spPr>
      </p:pic>
      <p:pic>
        <p:nvPicPr>
          <p:cNvPr id="9" name="Picture 8">
            <a:extLst>
              <a:ext uri="{FF2B5EF4-FFF2-40B4-BE49-F238E27FC236}">
                <a16:creationId xmlns:a16="http://schemas.microsoft.com/office/drawing/2014/main" id="{5D9950D2-2160-8268-43FD-636648A4C498}"/>
              </a:ext>
            </a:extLst>
          </p:cNvPr>
          <p:cNvPicPr>
            <a:picLocks noChangeAspect="1"/>
          </p:cNvPicPr>
          <p:nvPr/>
        </p:nvPicPr>
        <p:blipFill>
          <a:blip r:embed="rId4"/>
          <a:stretch>
            <a:fillRect/>
          </a:stretch>
        </p:blipFill>
        <p:spPr>
          <a:xfrm>
            <a:off x="0" y="4637990"/>
            <a:ext cx="5247249" cy="2139263"/>
          </a:xfrm>
          <a:prstGeom prst="rect">
            <a:avLst/>
          </a:prstGeom>
        </p:spPr>
      </p:pic>
      <p:pic>
        <p:nvPicPr>
          <p:cNvPr id="11" name="Picture 10">
            <a:extLst>
              <a:ext uri="{FF2B5EF4-FFF2-40B4-BE49-F238E27FC236}">
                <a16:creationId xmlns:a16="http://schemas.microsoft.com/office/drawing/2014/main" id="{17B62473-0A31-5CDF-6020-BCE3ED07D269}"/>
              </a:ext>
            </a:extLst>
          </p:cNvPr>
          <p:cNvPicPr>
            <a:picLocks noChangeAspect="1"/>
          </p:cNvPicPr>
          <p:nvPr/>
        </p:nvPicPr>
        <p:blipFill>
          <a:blip r:embed="rId5"/>
          <a:stretch>
            <a:fillRect/>
          </a:stretch>
        </p:blipFill>
        <p:spPr>
          <a:xfrm>
            <a:off x="5790384" y="4781622"/>
            <a:ext cx="5958831" cy="188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3408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3DA4-44D3-62A8-CED0-0339FCA4D36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4E350AC-4B12-E578-D836-511C5F6D3F9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D51AE6B-0CD3-4E40-FF83-89ED9F1ACADB}"/>
              </a:ext>
            </a:extLst>
          </p:cNvPr>
          <p:cNvPicPr>
            <a:picLocks noChangeAspect="1"/>
          </p:cNvPicPr>
          <p:nvPr/>
        </p:nvPicPr>
        <p:blipFill>
          <a:blip r:embed="rId2"/>
          <a:stretch>
            <a:fillRect/>
          </a:stretch>
        </p:blipFill>
        <p:spPr>
          <a:xfrm>
            <a:off x="0" y="-4763"/>
            <a:ext cx="6569612" cy="5167605"/>
          </a:xfrm>
          <a:prstGeom prst="rect">
            <a:avLst/>
          </a:prstGeom>
        </p:spPr>
      </p:pic>
      <p:pic>
        <p:nvPicPr>
          <p:cNvPr id="7" name="Picture 6">
            <a:extLst>
              <a:ext uri="{FF2B5EF4-FFF2-40B4-BE49-F238E27FC236}">
                <a16:creationId xmlns:a16="http://schemas.microsoft.com/office/drawing/2014/main" id="{35C787D2-00D7-D6A1-A816-908C2368C033}"/>
              </a:ext>
            </a:extLst>
          </p:cNvPr>
          <p:cNvPicPr>
            <a:picLocks noChangeAspect="1"/>
          </p:cNvPicPr>
          <p:nvPr/>
        </p:nvPicPr>
        <p:blipFill>
          <a:blip r:embed="rId3"/>
          <a:stretch>
            <a:fillRect/>
          </a:stretch>
        </p:blipFill>
        <p:spPr>
          <a:xfrm>
            <a:off x="5788195" y="2186989"/>
            <a:ext cx="6403805" cy="4671011"/>
          </a:xfrm>
          <a:prstGeom prst="rect">
            <a:avLst/>
          </a:prstGeom>
        </p:spPr>
      </p:pic>
    </p:spTree>
    <p:extLst>
      <p:ext uri="{BB962C8B-B14F-4D97-AF65-F5344CB8AC3E}">
        <p14:creationId xmlns:p14="http://schemas.microsoft.com/office/powerpoint/2010/main" val="3570060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A92E-20BA-8E85-BA80-115F5D74C26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65A242-B0B6-A1F7-D307-41548BE4379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99BC22C-5478-FD1E-4D77-A2281BF4637A}"/>
              </a:ext>
            </a:extLst>
          </p:cNvPr>
          <p:cNvPicPr>
            <a:picLocks noChangeAspect="1"/>
          </p:cNvPicPr>
          <p:nvPr/>
        </p:nvPicPr>
        <p:blipFill>
          <a:blip r:embed="rId2"/>
          <a:stretch>
            <a:fillRect/>
          </a:stretch>
        </p:blipFill>
        <p:spPr>
          <a:xfrm>
            <a:off x="0" y="0"/>
            <a:ext cx="5373858" cy="4274347"/>
          </a:xfrm>
          <a:prstGeom prst="rect">
            <a:avLst/>
          </a:prstGeom>
        </p:spPr>
      </p:pic>
      <p:pic>
        <p:nvPicPr>
          <p:cNvPr id="7" name="Picture 6">
            <a:extLst>
              <a:ext uri="{FF2B5EF4-FFF2-40B4-BE49-F238E27FC236}">
                <a16:creationId xmlns:a16="http://schemas.microsoft.com/office/drawing/2014/main" id="{BABBA4FD-17FE-9F91-EA75-D4AF99C5BA8B}"/>
              </a:ext>
            </a:extLst>
          </p:cNvPr>
          <p:cNvPicPr>
            <a:picLocks noChangeAspect="1"/>
          </p:cNvPicPr>
          <p:nvPr/>
        </p:nvPicPr>
        <p:blipFill>
          <a:blip r:embed="rId3"/>
          <a:stretch>
            <a:fillRect/>
          </a:stretch>
        </p:blipFill>
        <p:spPr>
          <a:xfrm>
            <a:off x="5571100" y="-1"/>
            <a:ext cx="6586386" cy="4628271"/>
          </a:xfrm>
          <a:prstGeom prst="rect">
            <a:avLst/>
          </a:prstGeom>
        </p:spPr>
      </p:pic>
      <p:pic>
        <p:nvPicPr>
          <p:cNvPr id="9" name="Picture 8">
            <a:extLst>
              <a:ext uri="{FF2B5EF4-FFF2-40B4-BE49-F238E27FC236}">
                <a16:creationId xmlns:a16="http://schemas.microsoft.com/office/drawing/2014/main" id="{FC849438-00F2-08F1-4B02-98A903E2D175}"/>
              </a:ext>
            </a:extLst>
          </p:cNvPr>
          <p:cNvPicPr>
            <a:picLocks noChangeAspect="1"/>
          </p:cNvPicPr>
          <p:nvPr/>
        </p:nvPicPr>
        <p:blipFill>
          <a:blip r:embed="rId4"/>
          <a:stretch>
            <a:fillRect/>
          </a:stretch>
        </p:blipFill>
        <p:spPr>
          <a:xfrm>
            <a:off x="0" y="4628270"/>
            <a:ext cx="5571100" cy="2208744"/>
          </a:xfrm>
          <a:prstGeom prst="rect">
            <a:avLst/>
          </a:prstGeom>
        </p:spPr>
      </p:pic>
      <p:pic>
        <p:nvPicPr>
          <p:cNvPr id="11" name="Picture 10">
            <a:extLst>
              <a:ext uri="{FF2B5EF4-FFF2-40B4-BE49-F238E27FC236}">
                <a16:creationId xmlns:a16="http://schemas.microsoft.com/office/drawing/2014/main" id="{DC515F52-6FB8-5A33-288A-66BEF4CEF476}"/>
              </a:ext>
            </a:extLst>
          </p:cNvPr>
          <p:cNvPicPr>
            <a:picLocks noChangeAspect="1"/>
          </p:cNvPicPr>
          <p:nvPr/>
        </p:nvPicPr>
        <p:blipFill>
          <a:blip r:embed="rId5"/>
          <a:stretch>
            <a:fillRect/>
          </a:stretch>
        </p:blipFill>
        <p:spPr>
          <a:xfrm>
            <a:off x="5823913" y="4763207"/>
            <a:ext cx="5922610" cy="1876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754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6D71-20D3-23ED-67BD-50CBF985180A}"/>
              </a:ext>
            </a:extLst>
          </p:cNvPr>
          <p:cNvSpPr>
            <a:spLocks noGrp="1"/>
          </p:cNvSpPr>
          <p:nvPr>
            <p:ph type="title"/>
          </p:nvPr>
        </p:nvSpPr>
        <p:spPr>
          <a:xfrm>
            <a:off x="0" y="1"/>
            <a:ext cx="12192000" cy="956602"/>
          </a:xfrm>
        </p:spPr>
        <p:txBody>
          <a:bodyPr/>
          <a:lstStyle/>
          <a:p>
            <a:pPr algn="ct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D0254A-0380-AFB1-0BF9-FD852E9539CF}"/>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B1D52BE1-FD97-CF38-CD63-797F838DB121}"/>
              </a:ext>
            </a:extLst>
          </p:cNvPr>
          <p:cNvPicPr>
            <a:picLocks noChangeAspect="1"/>
          </p:cNvPicPr>
          <p:nvPr/>
        </p:nvPicPr>
        <p:blipFill>
          <a:blip r:embed="rId2"/>
          <a:stretch>
            <a:fillRect/>
          </a:stretch>
        </p:blipFill>
        <p:spPr>
          <a:xfrm>
            <a:off x="0" y="5061817"/>
            <a:ext cx="12129708" cy="1429237"/>
          </a:xfrm>
          <a:prstGeom prst="rect">
            <a:avLst/>
          </a:prstGeom>
        </p:spPr>
      </p:pic>
      <p:pic>
        <p:nvPicPr>
          <p:cNvPr id="11" name="Picture 10">
            <a:extLst>
              <a:ext uri="{FF2B5EF4-FFF2-40B4-BE49-F238E27FC236}">
                <a16:creationId xmlns:a16="http://schemas.microsoft.com/office/drawing/2014/main" id="{CDA2652F-0923-8736-2873-85ACC4F8ECD9}"/>
              </a:ext>
            </a:extLst>
          </p:cNvPr>
          <p:cNvPicPr>
            <a:picLocks noChangeAspect="1"/>
          </p:cNvPicPr>
          <p:nvPr/>
        </p:nvPicPr>
        <p:blipFill>
          <a:blip r:embed="rId3"/>
          <a:stretch>
            <a:fillRect/>
          </a:stretch>
        </p:blipFill>
        <p:spPr>
          <a:xfrm>
            <a:off x="0" y="137672"/>
            <a:ext cx="12192000" cy="4810125"/>
          </a:xfrm>
          <a:prstGeom prst="rect">
            <a:avLst/>
          </a:prstGeom>
        </p:spPr>
      </p:pic>
    </p:spTree>
    <p:extLst>
      <p:ext uri="{BB962C8B-B14F-4D97-AF65-F5344CB8AC3E}">
        <p14:creationId xmlns:p14="http://schemas.microsoft.com/office/powerpoint/2010/main" val="3599903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4F4B-E8CC-D987-A234-080E0F091020}"/>
              </a:ext>
            </a:extLst>
          </p:cNvPr>
          <p:cNvSpPr>
            <a:spLocks noGrp="1"/>
          </p:cNvSpPr>
          <p:nvPr>
            <p:ph type="title"/>
          </p:nvPr>
        </p:nvSpPr>
        <p:spPr>
          <a:xfrm>
            <a:off x="838200" y="0"/>
            <a:ext cx="10515600" cy="520505"/>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CNN Architecture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660245-9258-F519-1568-3BE97DD9DFC4}"/>
              </a:ext>
            </a:extLst>
          </p:cNvPr>
          <p:cNvSpPr>
            <a:spLocks noGrp="1"/>
          </p:cNvSpPr>
          <p:nvPr>
            <p:ph idx="1"/>
          </p:nvPr>
        </p:nvSpPr>
        <p:spPr/>
        <p:txBody>
          <a:bodyPr/>
          <a:lstStyle/>
          <a:p>
            <a:pPr marL="0" indent="0">
              <a:buNone/>
            </a:pPr>
            <a:r>
              <a:rPr lang="en-US" dirty="0"/>
              <a:t> </a:t>
            </a:r>
            <a:endParaRPr lang="en-IN" dirty="0"/>
          </a:p>
        </p:txBody>
      </p:sp>
      <p:sp>
        <p:nvSpPr>
          <p:cNvPr id="5" name="TextBox 4">
            <a:extLst>
              <a:ext uri="{FF2B5EF4-FFF2-40B4-BE49-F238E27FC236}">
                <a16:creationId xmlns:a16="http://schemas.microsoft.com/office/drawing/2014/main" id="{95D02788-BA3B-2A1E-3C71-9140FE6DD3AF}"/>
              </a:ext>
            </a:extLst>
          </p:cNvPr>
          <p:cNvSpPr txBox="1"/>
          <p:nvPr/>
        </p:nvSpPr>
        <p:spPr>
          <a:xfrm>
            <a:off x="-2344" y="619067"/>
            <a:ext cx="6098344"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So, till now, we saw how:-</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79AB54D-9DAF-42C4-8406-48E7D1C8FF9F}"/>
              </a:ext>
            </a:extLst>
          </p:cNvPr>
          <p:cNvPicPr>
            <a:picLocks noChangeAspect="1"/>
          </p:cNvPicPr>
          <p:nvPr/>
        </p:nvPicPr>
        <p:blipFill>
          <a:blip r:embed="rId2"/>
          <a:stretch>
            <a:fillRect/>
          </a:stretch>
        </p:blipFill>
        <p:spPr>
          <a:xfrm>
            <a:off x="-2344" y="1117738"/>
            <a:ext cx="8777578" cy="2427319"/>
          </a:xfrm>
          <a:prstGeom prst="rect">
            <a:avLst/>
          </a:prstGeom>
        </p:spPr>
      </p:pic>
      <p:pic>
        <p:nvPicPr>
          <p:cNvPr id="9" name="Picture 8">
            <a:extLst>
              <a:ext uri="{FF2B5EF4-FFF2-40B4-BE49-F238E27FC236}">
                <a16:creationId xmlns:a16="http://schemas.microsoft.com/office/drawing/2014/main" id="{1E95FF11-7BC5-6790-00F0-6F3BFA3595C6}"/>
              </a:ext>
            </a:extLst>
          </p:cNvPr>
          <p:cNvPicPr>
            <a:picLocks noChangeAspect="1"/>
          </p:cNvPicPr>
          <p:nvPr/>
        </p:nvPicPr>
        <p:blipFill>
          <a:blip r:embed="rId3"/>
          <a:stretch>
            <a:fillRect/>
          </a:stretch>
        </p:blipFill>
        <p:spPr>
          <a:xfrm>
            <a:off x="0" y="3681413"/>
            <a:ext cx="7976382" cy="3091438"/>
          </a:xfrm>
          <a:prstGeom prst="rect">
            <a:avLst/>
          </a:prstGeom>
        </p:spPr>
      </p:pic>
    </p:spTree>
    <p:extLst>
      <p:ext uri="{BB962C8B-B14F-4D97-AF65-F5344CB8AC3E}">
        <p14:creationId xmlns:p14="http://schemas.microsoft.com/office/powerpoint/2010/main" val="725765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7BAB-A090-3763-F661-89C15F8E3CF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849BAFD-C8F8-6B7D-D49F-A03AAEEC82F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E3B0802-94D6-1F51-0A29-F5E19DAC5561}"/>
              </a:ext>
            </a:extLst>
          </p:cNvPr>
          <p:cNvPicPr>
            <a:picLocks noChangeAspect="1"/>
          </p:cNvPicPr>
          <p:nvPr/>
        </p:nvPicPr>
        <p:blipFill>
          <a:blip r:embed="rId2"/>
          <a:stretch>
            <a:fillRect/>
          </a:stretch>
        </p:blipFill>
        <p:spPr>
          <a:xfrm>
            <a:off x="0" y="134936"/>
            <a:ext cx="8778241" cy="4118963"/>
          </a:xfrm>
          <a:prstGeom prst="rect">
            <a:avLst/>
          </a:prstGeom>
        </p:spPr>
      </p:pic>
      <p:pic>
        <p:nvPicPr>
          <p:cNvPr id="7" name="Picture 6">
            <a:extLst>
              <a:ext uri="{FF2B5EF4-FFF2-40B4-BE49-F238E27FC236}">
                <a16:creationId xmlns:a16="http://schemas.microsoft.com/office/drawing/2014/main" id="{D8421BC9-2F11-1701-2C2F-2A02FF1F2C8A}"/>
              </a:ext>
            </a:extLst>
          </p:cNvPr>
          <p:cNvPicPr>
            <a:picLocks noChangeAspect="1"/>
          </p:cNvPicPr>
          <p:nvPr/>
        </p:nvPicPr>
        <p:blipFill rotWithShape="1">
          <a:blip r:embed="rId3"/>
          <a:srcRect b="41641"/>
          <a:stretch/>
        </p:blipFill>
        <p:spPr>
          <a:xfrm>
            <a:off x="0" y="4253899"/>
            <a:ext cx="8574106" cy="2373912"/>
          </a:xfrm>
          <a:prstGeom prst="rect">
            <a:avLst/>
          </a:prstGeom>
        </p:spPr>
      </p:pic>
    </p:spTree>
    <p:extLst>
      <p:ext uri="{BB962C8B-B14F-4D97-AF65-F5344CB8AC3E}">
        <p14:creationId xmlns:p14="http://schemas.microsoft.com/office/powerpoint/2010/main" val="3298444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4D0F-90CB-E9DA-1360-3FD29FABE4F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D48B49-33F5-91F0-5C15-E0E6FBFF337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C996967-9CEA-0F02-43A7-FB3302CB58F3}"/>
              </a:ext>
            </a:extLst>
          </p:cNvPr>
          <p:cNvPicPr>
            <a:picLocks noChangeAspect="1"/>
          </p:cNvPicPr>
          <p:nvPr/>
        </p:nvPicPr>
        <p:blipFill>
          <a:blip r:embed="rId2"/>
          <a:stretch>
            <a:fillRect/>
          </a:stretch>
        </p:blipFill>
        <p:spPr>
          <a:xfrm>
            <a:off x="98474" y="1492567"/>
            <a:ext cx="10453824" cy="3872865"/>
          </a:xfrm>
          <a:prstGeom prst="rect">
            <a:avLst/>
          </a:prstGeom>
        </p:spPr>
      </p:pic>
    </p:spTree>
    <p:extLst>
      <p:ext uri="{BB962C8B-B14F-4D97-AF65-F5344CB8AC3E}">
        <p14:creationId xmlns:p14="http://schemas.microsoft.com/office/powerpoint/2010/main" val="3260177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78BE-0367-B6F6-D916-A2BE57E1F77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98742D3-6C06-1F59-628E-F31CCB04917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CA38C91-615C-9B66-E4E8-566CA74959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371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C1CE-6837-786E-206E-6193648E21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794B64C-3CBA-84D3-AF20-B64B8D69082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B8588D8-4AC6-D79B-866F-99BBADB89C96}"/>
              </a:ext>
            </a:extLst>
          </p:cNvPr>
          <p:cNvPicPr>
            <a:picLocks noChangeAspect="1"/>
          </p:cNvPicPr>
          <p:nvPr/>
        </p:nvPicPr>
        <p:blipFill>
          <a:blip r:embed="rId2"/>
          <a:stretch>
            <a:fillRect/>
          </a:stretch>
        </p:blipFill>
        <p:spPr>
          <a:xfrm>
            <a:off x="135034" y="152913"/>
            <a:ext cx="10081349" cy="3276087"/>
          </a:xfrm>
          <a:prstGeom prst="rect">
            <a:avLst/>
          </a:prstGeom>
        </p:spPr>
      </p:pic>
      <p:pic>
        <p:nvPicPr>
          <p:cNvPr id="7" name="Picture 6">
            <a:extLst>
              <a:ext uri="{FF2B5EF4-FFF2-40B4-BE49-F238E27FC236}">
                <a16:creationId xmlns:a16="http://schemas.microsoft.com/office/drawing/2014/main" id="{9C114E4A-593F-FF45-1709-D34331F24C56}"/>
              </a:ext>
            </a:extLst>
          </p:cNvPr>
          <p:cNvPicPr>
            <a:picLocks noChangeAspect="1"/>
          </p:cNvPicPr>
          <p:nvPr/>
        </p:nvPicPr>
        <p:blipFill>
          <a:blip r:embed="rId3"/>
          <a:stretch>
            <a:fillRect/>
          </a:stretch>
        </p:blipFill>
        <p:spPr>
          <a:xfrm>
            <a:off x="135034" y="3563936"/>
            <a:ext cx="9740486" cy="2871163"/>
          </a:xfrm>
          <a:prstGeom prst="rect">
            <a:avLst/>
          </a:prstGeom>
        </p:spPr>
      </p:pic>
    </p:spTree>
    <p:extLst>
      <p:ext uri="{BB962C8B-B14F-4D97-AF65-F5344CB8AC3E}">
        <p14:creationId xmlns:p14="http://schemas.microsoft.com/office/powerpoint/2010/main" val="365203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45CB-45F2-3A06-A0C2-A4707652C09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51BCDCA-8487-D174-8734-A8BF43CC9B3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DE9BDAC-DC69-9D7F-EF01-FB053DDB4789}"/>
              </a:ext>
            </a:extLst>
          </p:cNvPr>
          <p:cNvPicPr>
            <a:picLocks noChangeAspect="1"/>
          </p:cNvPicPr>
          <p:nvPr/>
        </p:nvPicPr>
        <p:blipFill>
          <a:blip r:embed="rId2"/>
          <a:stretch>
            <a:fillRect/>
          </a:stretch>
        </p:blipFill>
        <p:spPr>
          <a:xfrm>
            <a:off x="0" y="252265"/>
            <a:ext cx="12091854" cy="6605735"/>
          </a:xfrm>
          <a:prstGeom prst="rect">
            <a:avLst/>
          </a:prstGeom>
        </p:spPr>
      </p:pic>
    </p:spTree>
    <p:extLst>
      <p:ext uri="{BB962C8B-B14F-4D97-AF65-F5344CB8AC3E}">
        <p14:creationId xmlns:p14="http://schemas.microsoft.com/office/powerpoint/2010/main" val="2921456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6718-2C2F-0BDE-91FF-310E28E0600F}"/>
              </a:ext>
            </a:extLst>
          </p:cNvPr>
          <p:cNvSpPr>
            <a:spLocks noGrp="1"/>
          </p:cNvSpPr>
          <p:nvPr>
            <p:ph type="title"/>
          </p:nvPr>
        </p:nvSpPr>
        <p:spPr>
          <a:xfrm>
            <a:off x="838200" y="1"/>
            <a:ext cx="10515600" cy="787790"/>
          </a:xfrm>
        </p:spPr>
        <p:txBody>
          <a:bodyPr>
            <a:normAutofit/>
          </a:bodyPr>
          <a:lstStyle/>
          <a:p>
            <a:pPr algn="ctr"/>
            <a:r>
              <a:rPr lang="en-US" b="1" dirty="0">
                <a:latin typeface="Times New Roman" panose="02020603050405020304" pitchFamily="18" charset="0"/>
                <a:cs typeface="Times New Roman" panose="02020603050405020304" pitchFamily="18" charset="0"/>
              </a:rPr>
              <a:t>Detection and Segmentation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3A400A-9CB5-D4C9-7CF4-1A26311D89A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9CAE5E2-9D24-B11E-F446-279B0E641B39}"/>
              </a:ext>
            </a:extLst>
          </p:cNvPr>
          <p:cNvPicPr>
            <a:picLocks noChangeAspect="1"/>
          </p:cNvPicPr>
          <p:nvPr/>
        </p:nvPicPr>
        <p:blipFill>
          <a:blip r:embed="rId2"/>
          <a:stretch>
            <a:fillRect/>
          </a:stretch>
        </p:blipFill>
        <p:spPr>
          <a:xfrm>
            <a:off x="0" y="947827"/>
            <a:ext cx="12192000" cy="5693865"/>
          </a:xfrm>
          <a:prstGeom prst="rect">
            <a:avLst/>
          </a:prstGeom>
        </p:spPr>
      </p:pic>
    </p:spTree>
    <p:extLst>
      <p:ext uri="{BB962C8B-B14F-4D97-AF65-F5344CB8AC3E}">
        <p14:creationId xmlns:p14="http://schemas.microsoft.com/office/powerpoint/2010/main" val="3964826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9A29-FB11-F59D-55CC-10AD964DDA6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51E3F42-2D9B-7EBA-B1F8-B25EA6B5ECB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61EDF8-85BC-7BB1-416C-FD9D4F273BB2}"/>
              </a:ext>
            </a:extLst>
          </p:cNvPr>
          <p:cNvPicPr>
            <a:picLocks noChangeAspect="1"/>
          </p:cNvPicPr>
          <p:nvPr/>
        </p:nvPicPr>
        <p:blipFill>
          <a:blip r:embed="rId2"/>
          <a:stretch>
            <a:fillRect/>
          </a:stretch>
        </p:blipFill>
        <p:spPr>
          <a:xfrm>
            <a:off x="0" y="0"/>
            <a:ext cx="10734261" cy="6855046"/>
          </a:xfrm>
          <a:prstGeom prst="rect">
            <a:avLst/>
          </a:prstGeom>
        </p:spPr>
      </p:pic>
    </p:spTree>
    <p:extLst>
      <p:ext uri="{BB962C8B-B14F-4D97-AF65-F5344CB8AC3E}">
        <p14:creationId xmlns:p14="http://schemas.microsoft.com/office/powerpoint/2010/main" val="3301802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858-5C31-FC00-7AD3-2B7F311FCB0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C8E3F3F-13B5-CF4B-46C1-B872231E311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38292D5-99F0-4031-C94D-87EF723222FA}"/>
              </a:ext>
            </a:extLst>
          </p:cNvPr>
          <p:cNvPicPr>
            <a:picLocks noChangeAspect="1"/>
          </p:cNvPicPr>
          <p:nvPr/>
        </p:nvPicPr>
        <p:blipFill>
          <a:blip r:embed="rId2"/>
          <a:stretch>
            <a:fillRect/>
          </a:stretch>
        </p:blipFill>
        <p:spPr>
          <a:xfrm>
            <a:off x="117406" y="-1"/>
            <a:ext cx="8032681" cy="6842033"/>
          </a:xfrm>
          <a:prstGeom prst="rect">
            <a:avLst/>
          </a:prstGeom>
        </p:spPr>
      </p:pic>
    </p:spTree>
    <p:extLst>
      <p:ext uri="{BB962C8B-B14F-4D97-AF65-F5344CB8AC3E}">
        <p14:creationId xmlns:p14="http://schemas.microsoft.com/office/powerpoint/2010/main" val="16073237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1891-1225-9905-237E-B478CB53506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ACAF045-81E5-C922-4629-DB52E4CA007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C183F0C-5B50-17C5-D36E-BC6DBA1D94AE}"/>
              </a:ext>
            </a:extLst>
          </p:cNvPr>
          <p:cNvPicPr>
            <a:picLocks noChangeAspect="1"/>
          </p:cNvPicPr>
          <p:nvPr/>
        </p:nvPicPr>
        <p:blipFill rotWithShape="1">
          <a:blip r:embed="rId2"/>
          <a:srcRect t="11456"/>
          <a:stretch/>
        </p:blipFill>
        <p:spPr>
          <a:xfrm>
            <a:off x="0" y="0"/>
            <a:ext cx="8534400" cy="1073426"/>
          </a:xfrm>
          <a:prstGeom prst="rect">
            <a:avLst/>
          </a:prstGeom>
        </p:spPr>
      </p:pic>
      <p:pic>
        <p:nvPicPr>
          <p:cNvPr id="7" name="Picture 6">
            <a:extLst>
              <a:ext uri="{FF2B5EF4-FFF2-40B4-BE49-F238E27FC236}">
                <a16:creationId xmlns:a16="http://schemas.microsoft.com/office/drawing/2014/main" id="{6D7CC27E-8459-AF43-AABF-12DA2E8B00E5}"/>
              </a:ext>
            </a:extLst>
          </p:cNvPr>
          <p:cNvPicPr>
            <a:picLocks noChangeAspect="1"/>
          </p:cNvPicPr>
          <p:nvPr/>
        </p:nvPicPr>
        <p:blipFill>
          <a:blip r:embed="rId3"/>
          <a:stretch>
            <a:fillRect/>
          </a:stretch>
        </p:blipFill>
        <p:spPr>
          <a:xfrm>
            <a:off x="0" y="1073426"/>
            <a:ext cx="7460974" cy="5784574"/>
          </a:xfrm>
          <a:prstGeom prst="rect">
            <a:avLst/>
          </a:prstGeom>
        </p:spPr>
      </p:pic>
    </p:spTree>
    <p:extLst>
      <p:ext uri="{BB962C8B-B14F-4D97-AF65-F5344CB8AC3E}">
        <p14:creationId xmlns:p14="http://schemas.microsoft.com/office/powerpoint/2010/main" val="3645312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1278-3BE7-9DA4-B67C-8C4609010FEA}"/>
              </a:ext>
            </a:extLst>
          </p:cNvPr>
          <p:cNvSpPr>
            <a:spLocks noGrp="1"/>
          </p:cNvSpPr>
          <p:nvPr>
            <p:ph type="title"/>
          </p:nvPr>
        </p:nvSpPr>
        <p:spPr>
          <a:xfrm>
            <a:off x="145774" y="2"/>
            <a:ext cx="11208026" cy="681036"/>
          </a:xfrm>
        </p:spPr>
        <p:txBody>
          <a:bodyPr>
            <a:normAutofit/>
          </a:bodyPr>
          <a:lstStyle/>
          <a:p>
            <a:r>
              <a:rPr lang="en-US" sz="4000" b="1" dirty="0">
                <a:latin typeface="Times New Roman" panose="02020603050405020304" pitchFamily="18" charset="0"/>
                <a:cs typeface="Times New Roman" panose="02020603050405020304" pitchFamily="18" charset="0"/>
              </a:rPr>
              <a:t>Image Classification</a:t>
            </a:r>
            <a:endParaRPr lang="en-IN" sz="40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01190F7A-305B-9C5D-3B2F-179553F06899}"/>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B849D2F2-83B7-8E9D-DE2F-43DEA930CD71}"/>
              </a:ext>
            </a:extLst>
          </p:cNvPr>
          <p:cNvPicPr>
            <a:picLocks noChangeAspect="1"/>
          </p:cNvPicPr>
          <p:nvPr/>
        </p:nvPicPr>
        <p:blipFill>
          <a:blip r:embed="rId2"/>
          <a:stretch>
            <a:fillRect/>
          </a:stretch>
        </p:blipFill>
        <p:spPr>
          <a:xfrm>
            <a:off x="258830" y="681038"/>
            <a:ext cx="6526282" cy="6176962"/>
          </a:xfrm>
          <a:prstGeom prst="rect">
            <a:avLst/>
          </a:prstGeom>
        </p:spPr>
      </p:pic>
    </p:spTree>
    <p:extLst>
      <p:ext uri="{BB962C8B-B14F-4D97-AF65-F5344CB8AC3E}">
        <p14:creationId xmlns:p14="http://schemas.microsoft.com/office/powerpoint/2010/main" val="3966350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3B2C-05CF-3031-D075-805E87EA349B}"/>
              </a:ext>
            </a:extLst>
          </p:cNvPr>
          <p:cNvSpPr>
            <a:spLocks noGrp="1"/>
          </p:cNvSpPr>
          <p:nvPr>
            <p:ph type="title"/>
          </p:nvPr>
        </p:nvSpPr>
        <p:spPr>
          <a:xfrm>
            <a:off x="0" y="1"/>
            <a:ext cx="12192000" cy="681036"/>
          </a:xfrm>
        </p:spPr>
        <p:txBody>
          <a:bodyPr>
            <a:normAutofit fontScale="90000"/>
          </a:bodyPr>
          <a:lstStyle/>
          <a:p>
            <a:pPr algn="ctr"/>
            <a:r>
              <a:rPr lang="en-US" sz="4000" b="1" dirty="0">
                <a:latin typeface="Times New Roman" panose="02020603050405020304" pitchFamily="18" charset="0"/>
                <a:cs typeface="Times New Roman" panose="02020603050405020304" pitchFamily="18" charset="0"/>
              </a:rPr>
              <a:t>Image ( or Text) Classification and Hyper-parameter tuning.</a:t>
            </a:r>
            <a:endParaRPr lang="en-IN" sz="4000" dirty="0"/>
          </a:p>
        </p:txBody>
      </p:sp>
      <p:sp>
        <p:nvSpPr>
          <p:cNvPr id="3" name="Content Placeholder 2">
            <a:extLst>
              <a:ext uri="{FF2B5EF4-FFF2-40B4-BE49-F238E27FC236}">
                <a16:creationId xmlns:a16="http://schemas.microsoft.com/office/drawing/2014/main" id="{2567DC02-AD9A-BD6E-832C-ED0B4CF1A408}"/>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A47864CC-3FD4-1869-B79D-1D51AE255ACB}"/>
              </a:ext>
            </a:extLst>
          </p:cNvPr>
          <p:cNvPicPr>
            <a:picLocks noChangeAspect="1"/>
          </p:cNvPicPr>
          <p:nvPr/>
        </p:nvPicPr>
        <p:blipFill>
          <a:blip r:embed="rId2"/>
          <a:stretch>
            <a:fillRect/>
          </a:stretch>
        </p:blipFill>
        <p:spPr>
          <a:xfrm>
            <a:off x="0" y="681037"/>
            <a:ext cx="12192000" cy="6176963"/>
          </a:xfrm>
          <a:prstGeom prst="rect">
            <a:avLst/>
          </a:prstGeom>
        </p:spPr>
      </p:pic>
    </p:spTree>
    <p:extLst>
      <p:ext uri="{BB962C8B-B14F-4D97-AF65-F5344CB8AC3E}">
        <p14:creationId xmlns:p14="http://schemas.microsoft.com/office/powerpoint/2010/main" val="1789907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175E-6800-1A52-66FA-ACD49BEDB32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E5EDB7F-F596-5C83-326F-40EE8EB1CC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611D38B-FF15-3E40-B023-F1ED06150682}"/>
              </a:ext>
            </a:extLst>
          </p:cNvPr>
          <p:cNvPicPr>
            <a:picLocks noChangeAspect="1"/>
          </p:cNvPicPr>
          <p:nvPr/>
        </p:nvPicPr>
        <p:blipFill rotWithShape="1">
          <a:blip r:embed="rId2"/>
          <a:srcRect t="2105"/>
          <a:stretch/>
        </p:blipFill>
        <p:spPr>
          <a:xfrm>
            <a:off x="1" y="212035"/>
            <a:ext cx="12192000" cy="6645964"/>
          </a:xfrm>
          <a:prstGeom prst="rect">
            <a:avLst/>
          </a:prstGeom>
        </p:spPr>
      </p:pic>
    </p:spTree>
    <p:extLst>
      <p:ext uri="{BB962C8B-B14F-4D97-AF65-F5344CB8AC3E}">
        <p14:creationId xmlns:p14="http://schemas.microsoft.com/office/powerpoint/2010/main" val="671208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A43D-45AC-48AB-4654-C93A4074BB12}"/>
              </a:ext>
            </a:extLst>
          </p:cNvPr>
          <p:cNvSpPr>
            <a:spLocks noGrp="1"/>
          </p:cNvSpPr>
          <p:nvPr>
            <p:ph type="title"/>
          </p:nvPr>
        </p:nvSpPr>
        <p:spPr>
          <a:xfrm>
            <a:off x="0" y="0"/>
            <a:ext cx="12192000" cy="821635"/>
          </a:xfrm>
        </p:spPr>
        <p:txBody>
          <a:bodyPr>
            <a:normAutofit/>
          </a:bodyPr>
          <a:lstStyle/>
          <a:p>
            <a:pPr algn="ctr"/>
            <a:r>
              <a:rPr lang="en-US" sz="4000" b="1" dirty="0">
                <a:latin typeface="Times New Roman" panose="02020603050405020304" pitchFamily="18" charset="0"/>
                <a:cs typeface="Times New Roman" panose="02020603050405020304" pitchFamily="18" charset="0"/>
              </a:rPr>
              <a:t>Advanced CNNs for computer vision.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085829-1A27-D60B-D228-EF970137B1F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3D11087-3F84-1801-EBEE-90A7E6B8F318}"/>
              </a:ext>
            </a:extLst>
          </p:cNvPr>
          <p:cNvPicPr>
            <a:picLocks noChangeAspect="1"/>
          </p:cNvPicPr>
          <p:nvPr/>
        </p:nvPicPr>
        <p:blipFill>
          <a:blip r:embed="rId2"/>
          <a:stretch>
            <a:fillRect/>
          </a:stretch>
        </p:blipFill>
        <p:spPr>
          <a:xfrm>
            <a:off x="0" y="765312"/>
            <a:ext cx="12192000" cy="6092687"/>
          </a:xfrm>
          <a:prstGeom prst="rect">
            <a:avLst/>
          </a:prstGeom>
        </p:spPr>
      </p:pic>
    </p:spTree>
    <p:extLst>
      <p:ext uri="{BB962C8B-B14F-4D97-AF65-F5344CB8AC3E}">
        <p14:creationId xmlns:p14="http://schemas.microsoft.com/office/powerpoint/2010/main" val="2747730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BAB7-AF78-D654-6E16-AE4CEE1A8C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8330E1C-53CD-AD4E-BFAF-9E9FCB90B0C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B1A512A-4BEB-4595-9E08-AF5BB01D7096}"/>
              </a:ext>
            </a:extLst>
          </p:cNvPr>
          <p:cNvPicPr>
            <a:picLocks noChangeAspect="1"/>
          </p:cNvPicPr>
          <p:nvPr/>
        </p:nvPicPr>
        <p:blipFill>
          <a:blip r:embed="rId2"/>
          <a:stretch>
            <a:fillRect/>
          </a:stretch>
        </p:blipFill>
        <p:spPr>
          <a:xfrm>
            <a:off x="0" y="-1"/>
            <a:ext cx="8139069" cy="2544417"/>
          </a:xfrm>
          <a:prstGeom prst="rect">
            <a:avLst/>
          </a:prstGeom>
        </p:spPr>
      </p:pic>
      <p:pic>
        <p:nvPicPr>
          <p:cNvPr id="7" name="Picture 6">
            <a:extLst>
              <a:ext uri="{FF2B5EF4-FFF2-40B4-BE49-F238E27FC236}">
                <a16:creationId xmlns:a16="http://schemas.microsoft.com/office/drawing/2014/main" id="{DAEE50E9-EE03-5AED-29C0-61787B469665}"/>
              </a:ext>
            </a:extLst>
          </p:cNvPr>
          <p:cNvPicPr>
            <a:picLocks noChangeAspect="1"/>
          </p:cNvPicPr>
          <p:nvPr/>
        </p:nvPicPr>
        <p:blipFill>
          <a:blip r:embed="rId3"/>
          <a:stretch>
            <a:fillRect/>
          </a:stretch>
        </p:blipFill>
        <p:spPr>
          <a:xfrm>
            <a:off x="549840" y="2537790"/>
            <a:ext cx="9601326" cy="4313584"/>
          </a:xfrm>
          <a:prstGeom prst="rect">
            <a:avLst/>
          </a:prstGeom>
        </p:spPr>
      </p:pic>
    </p:spTree>
    <p:extLst>
      <p:ext uri="{BB962C8B-B14F-4D97-AF65-F5344CB8AC3E}">
        <p14:creationId xmlns:p14="http://schemas.microsoft.com/office/powerpoint/2010/main" val="215524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23F-0E61-1FA7-EA4D-A11E85416DC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E0C01CC-2941-A207-3BCB-FF50E760B121}"/>
              </a:ext>
            </a:extLst>
          </p:cNvPr>
          <p:cNvSpPr>
            <a:spLocks noGrp="1"/>
          </p:cNvSpPr>
          <p:nvPr>
            <p:ph idx="1"/>
          </p:nvPr>
        </p:nvSpPr>
        <p:spPr>
          <a:xfrm>
            <a:off x="0" y="1012875"/>
            <a:ext cx="11353800" cy="516408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Another name of </a:t>
            </a:r>
            <a:r>
              <a:rPr lang="en-IN" sz="2400" dirty="0">
                <a:latin typeface="Times New Roman" panose="02020603050405020304" pitchFamily="18" charset="0"/>
                <a:cs typeface="Times New Roman" panose="02020603050405020304" pitchFamily="18" charset="0"/>
              </a:rPr>
              <a:t>Convolutional Neural Network is </a:t>
            </a:r>
            <a:r>
              <a:rPr lang="en-IN" sz="2400" dirty="0" err="1">
                <a:latin typeface="Times New Roman" panose="02020603050405020304" pitchFamily="18" charset="0"/>
                <a:cs typeface="Times New Roman" panose="02020603050405020304" pitchFamily="18" charset="0"/>
              </a:rPr>
              <a:t>ConvNet</a:t>
            </a:r>
            <a:r>
              <a:rPr lang="en-IN"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6DBCB291-75A0-A584-1986-50E2C0465B83}"/>
              </a:ext>
            </a:extLst>
          </p:cNvPr>
          <p:cNvPicPr>
            <a:picLocks noChangeAspect="1"/>
          </p:cNvPicPr>
          <p:nvPr/>
        </p:nvPicPr>
        <p:blipFill>
          <a:blip r:embed="rId2"/>
          <a:stretch>
            <a:fillRect/>
          </a:stretch>
        </p:blipFill>
        <p:spPr>
          <a:xfrm>
            <a:off x="0" y="1599101"/>
            <a:ext cx="11995052" cy="4577862"/>
          </a:xfrm>
          <a:prstGeom prst="rect">
            <a:avLst/>
          </a:prstGeom>
        </p:spPr>
      </p:pic>
    </p:spTree>
    <p:extLst>
      <p:ext uri="{BB962C8B-B14F-4D97-AF65-F5344CB8AC3E}">
        <p14:creationId xmlns:p14="http://schemas.microsoft.com/office/powerpoint/2010/main" val="443903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7325-8C13-A03D-3487-4F1C39D79D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7330C5C-0EF3-7693-671E-8183FB1E3B2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8914CD-46A2-ABED-CF55-96E48221810E}"/>
              </a:ext>
            </a:extLst>
          </p:cNvPr>
          <p:cNvPicPr>
            <a:picLocks noChangeAspect="1"/>
          </p:cNvPicPr>
          <p:nvPr/>
        </p:nvPicPr>
        <p:blipFill>
          <a:blip r:embed="rId2"/>
          <a:stretch>
            <a:fillRect/>
          </a:stretch>
        </p:blipFill>
        <p:spPr>
          <a:xfrm>
            <a:off x="0" y="142427"/>
            <a:ext cx="9630096" cy="1805643"/>
          </a:xfrm>
          <a:prstGeom prst="rect">
            <a:avLst/>
          </a:prstGeom>
        </p:spPr>
      </p:pic>
      <p:pic>
        <p:nvPicPr>
          <p:cNvPr id="7" name="Picture 6">
            <a:extLst>
              <a:ext uri="{FF2B5EF4-FFF2-40B4-BE49-F238E27FC236}">
                <a16:creationId xmlns:a16="http://schemas.microsoft.com/office/drawing/2014/main" id="{915FCBBF-5226-E56A-4C0F-40B01B3AC166}"/>
              </a:ext>
            </a:extLst>
          </p:cNvPr>
          <p:cNvPicPr>
            <a:picLocks noChangeAspect="1"/>
          </p:cNvPicPr>
          <p:nvPr/>
        </p:nvPicPr>
        <p:blipFill>
          <a:blip r:embed="rId3"/>
          <a:stretch>
            <a:fillRect/>
          </a:stretch>
        </p:blipFill>
        <p:spPr>
          <a:xfrm>
            <a:off x="121133" y="1948070"/>
            <a:ext cx="10347163" cy="4935274"/>
          </a:xfrm>
          <a:prstGeom prst="rect">
            <a:avLst/>
          </a:prstGeom>
        </p:spPr>
      </p:pic>
    </p:spTree>
    <p:extLst>
      <p:ext uri="{BB962C8B-B14F-4D97-AF65-F5344CB8AC3E}">
        <p14:creationId xmlns:p14="http://schemas.microsoft.com/office/powerpoint/2010/main" val="1151750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AFF4-5A04-9718-BFDA-A4894C020C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73EF49-00D3-64DC-4341-06D7DD49619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D2E040D-F491-45B1-8DD1-4CDC8BD7B699}"/>
              </a:ext>
            </a:extLst>
          </p:cNvPr>
          <p:cNvPicPr>
            <a:picLocks noChangeAspect="1"/>
          </p:cNvPicPr>
          <p:nvPr/>
        </p:nvPicPr>
        <p:blipFill>
          <a:blip r:embed="rId2"/>
          <a:stretch>
            <a:fillRect/>
          </a:stretch>
        </p:blipFill>
        <p:spPr>
          <a:xfrm>
            <a:off x="264008" y="230187"/>
            <a:ext cx="8672431" cy="1797395"/>
          </a:xfrm>
          <a:prstGeom prst="rect">
            <a:avLst/>
          </a:prstGeom>
        </p:spPr>
      </p:pic>
      <p:pic>
        <p:nvPicPr>
          <p:cNvPr id="7" name="Picture 6">
            <a:extLst>
              <a:ext uri="{FF2B5EF4-FFF2-40B4-BE49-F238E27FC236}">
                <a16:creationId xmlns:a16="http://schemas.microsoft.com/office/drawing/2014/main" id="{CD661D65-F4C7-C1D7-05D0-5E44C9026614}"/>
              </a:ext>
            </a:extLst>
          </p:cNvPr>
          <p:cNvPicPr>
            <a:picLocks noChangeAspect="1"/>
          </p:cNvPicPr>
          <p:nvPr/>
        </p:nvPicPr>
        <p:blipFill>
          <a:blip r:embed="rId3"/>
          <a:stretch>
            <a:fillRect/>
          </a:stretch>
        </p:blipFill>
        <p:spPr>
          <a:xfrm>
            <a:off x="494264" y="2162518"/>
            <a:ext cx="11406188" cy="4149381"/>
          </a:xfrm>
          <a:prstGeom prst="rect">
            <a:avLst/>
          </a:prstGeom>
        </p:spPr>
      </p:pic>
    </p:spTree>
    <p:extLst>
      <p:ext uri="{BB962C8B-B14F-4D97-AF65-F5344CB8AC3E}">
        <p14:creationId xmlns:p14="http://schemas.microsoft.com/office/powerpoint/2010/main" val="4126131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EA4B-7608-7C40-605B-2B6C841C9DC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ACE44C-2479-E8ED-BC71-995D0591763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BF4202D-1008-7D85-19E4-119D396D70EC}"/>
              </a:ext>
            </a:extLst>
          </p:cNvPr>
          <p:cNvPicPr>
            <a:picLocks noChangeAspect="1"/>
          </p:cNvPicPr>
          <p:nvPr/>
        </p:nvPicPr>
        <p:blipFill>
          <a:blip r:embed="rId2"/>
          <a:stretch>
            <a:fillRect/>
          </a:stretch>
        </p:blipFill>
        <p:spPr>
          <a:xfrm>
            <a:off x="0" y="124783"/>
            <a:ext cx="6586330" cy="2502230"/>
          </a:xfrm>
          <a:prstGeom prst="rect">
            <a:avLst/>
          </a:prstGeom>
        </p:spPr>
      </p:pic>
      <p:pic>
        <p:nvPicPr>
          <p:cNvPr id="7" name="Picture 6">
            <a:extLst>
              <a:ext uri="{FF2B5EF4-FFF2-40B4-BE49-F238E27FC236}">
                <a16:creationId xmlns:a16="http://schemas.microsoft.com/office/drawing/2014/main" id="{8BABC3FB-37A9-9C5F-3E05-5C9CDABC9A01}"/>
              </a:ext>
            </a:extLst>
          </p:cNvPr>
          <p:cNvPicPr>
            <a:picLocks noChangeAspect="1"/>
          </p:cNvPicPr>
          <p:nvPr/>
        </p:nvPicPr>
        <p:blipFill>
          <a:blip r:embed="rId3"/>
          <a:stretch>
            <a:fillRect/>
          </a:stretch>
        </p:blipFill>
        <p:spPr>
          <a:xfrm>
            <a:off x="335652" y="2534443"/>
            <a:ext cx="8477044" cy="4204395"/>
          </a:xfrm>
          <a:prstGeom prst="rect">
            <a:avLst/>
          </a:prstGeom>
        </p:spPr>
      </p:pic>
    </p:spTree>
    <p:extLst>
      <p:ext uri="{BB962C8B-B14F-4D97-AF65-F5344CB8AC3E}">
        <p14:creationId xmlns:p14="http://schemas.microsoft.com/office/powerpoint/2010/main" val="1160134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D1BE-6D5C-B967-E7E8-A923B51619F7}"/>
              </a:ext>
            </a:extLst>
          </p:cNvPr>
          <p:cNvSpPr>
            <a:spLocks noGrp="1"/>
          </p:cNvSpPr>
          <p:nvPr>
            <p:ph type="title"/>
          </p:nvPr>
        </p:nvSpPr>
        <p:spPr>
          <a:xfrm>
            <a:off x="98474" y="1"/>
            <a:ext cx="12093526" cy="875834"/>
          </a:xfrm>
        </p:spPr>
        <p:txBody>
          <a:bodyPr>
            <a:normAutofit/>
          </a:bodyPr>
          <a:lstStyle/>
          <a:p>
            <a:r>
              <a:rPr lang="en-US" sz="4000" b="1" dirty="0">
                <a:latin typeface="Times New Roman" panose="02020603050405020304" pitchFamily="18" charset="0"/>
                <a:cs typeface="Times New Roman" panose="02020603050405020304" pitchFamily="18" charset="0"/>
              </a:rPr>
              <a:t>Working flow of CNN in pictorial representation:-</a:t>
            </a:r>
            <a:endParaRPr lang="en-IN" sz="4000" b="1" dirty="0"/>
          </a:p>
        </p:txBody>
      </p:sp>
      <p:sp>
        <p:nvSpPr>
          <p:cNvPr id="3" name="Content Placeholder 2">
            <a:extLst>
              <a:ext uri="{FF2B5EF4-FFF2-40B4-BE49-F238E27FC236}">
                <a16:creationId xmlns:a16="http://schemas.microsoft.com/office/drawing/2014/main" id="{FDBFA1AE-6660-38AE-F5B7-ADE6BCD78A9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4EC86A9-52BA-BF22-1AB8-267EA76EAA4B}"/>
              </a:ext>
            </a:extLst>
          </p:cNvPr>
          <p:cNvPicPr>
            <a:picLocks noChangeAspect="1"/>
          </p:cNvPicPr>
          <p:nvPr/>
        </p:nvPicPr>
        <p:blipFill>
          <a:blip r:embed="rId2"/>
          <a:stretch>
            <a:fillRect/>
          </a:stretch>
        </p:blipFill>
        <p:spPr>
          <a:xfrm>
            <a:off x="225083" y="875835"/>
            <a:ext cx="4389120" cy="2936510"/>
          </a:xfrm>
          <a:prstGeom prst="rect">
            <a:avLst/>
          </a:prstGeom>
        </p:spPr>
      </p:pic>
      <p:pic>
        <p:nvPicPr>
          <p:cNvPr id="6" name="Picture 5">
            <a:extLst>
              <a:ext uri="{FF2B5EF4-FFF2-40B4-BE49-F238E27FC236}">
                <a16:creationId xmlns:a16="http://schemas.microsoft.com/office/drawing/2014/main" id="{8C4A9C1F-B5C2-7678-2AAD-74C7068AC7E4}"/>
              </a:ext>
            </a:extLst>
          </p:cNvPr>
          <p:cNvPicPr>
            <a:picLocks noChangeAspect="1"/>
          </p:cNvPicPr>
          <p:nvPr/>
        </p:nvPicPr>
        <p:blipFill>
          <a:blip r:embed="rId3"/>
          <a:stretch>
            <a:fillRect/>
          </a:stretch>
        </p:blipFill>
        <p:spPr>
          <a:xfrm>
            <a:off x="98474" y="3812345"/>
            <a:ext cx="9889588" cy="3045655"/>
          </a:xfrm>
          <a:prstGeom prst="rect">
            <a:avLst/>
          </a:prstGeom>
        </p:spPr>
      </p:pic>
    </p:spTree>
    <p:extLst>
      <p:ext uri="{BB962C8B-B14F-4D97-AF65-F5344CB8AC3E}">
        <p14:creationId xmlns:p14="http://schemas.microsoft.com/office/powerpoint/2010/main" val="1735107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TotalTime>
  <Words>1857</Words>
  <Application>Microsoft Office PowerPoint</Application>
  <PresentationFormat>Widescreen</PresentationFormat>
  <Paragraphs>219</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Times New Roman</vt:lpstr>
      <vt:lpstr>Office Theme</vt:lpstr>
      <vt:lpstr>Unit-2</vt:lpstr>
      <vt:lpstr>Introduction to CNNs</vt:lpstr>
      <vt:lpstr> </vt:lpstr>
      <vt:lpstr> </vt:lpstr>
      <vt:lpstr> </vt:lpstr>
      <vt:lpstr> </vt:lpstr>
      <vt:lpstr> </vt:lpstr>
      <vt:lpstr> </vt:lpstr>
      <vt:lpstr>Working flow of CNN in pictorial representation:-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1. Max Pooling:-</vt:lpstr>
      <vt:lpstr> </vt:lpstr>
      <vt:lpstr> </vt:lpstr>
      <vt:lpstr> </vt:lpstr>
      <vt:lpstr> </vt:lpstr>
      <vt:lpstr> </vt:lpstr>
      <vt:lpstr> </vt:lpstr>
      <vt:lpstr> </vt:lpstr>
      <vt:lpstr>Coming to average pooling:-</vt:lpstr>
      <vt:lpstr> </vt:lpstr>
      <vt:lpstr> </vt:lpstr>
      <vt:lpstr> </vt:lpstr>
      <vt:lpstr> </vt:lpstr>
      <vt:lpstr> </vt:lpstr>
      <vt:lpstr> </vt:lpstr>
      <vt:lpstr> </vt:lpstr>
      <vt:lpstr> </vt:lpstr>
      <vt:lpstr> </vt:lpstr>
      <vt:lpstr> </vt:lpstr>
      <vt:lpstr> </vt:lpstr>
      <vt:lpstr> </vt:lpstr>
      <vt:lpstr>Let’s see how we use convolution and correlation together (especially for edge detection):-</vt:lpstr>
      <vt:lpstr> </vt:lpstr>
      <vt:lpstr> </vt:lpstr>
      <vt:lpstr>Pooling Layer</vt:lpstr>
      <vt:lpstr>  </vt:lpstr>
      <vt:lpstr> </vt:lpstr>
      <vt:lpstr> </vt:lpstr>
      <vt:lpstr> </vt:lpstr>
      <vt:lpstr> </vt:lpstr>
      <vt:lpstr> </vt:lpstr>
      <vt:lpstr>CNN Architecture</vt:lpstr>
      <vt:lpstr> </vt:lpstr>
      <vt:lpstr> </vt:lpstr>
      <vt:lpstr> </vt:lpstr>
      <vt:lpstr> </vt:lpstr>
      <vt:lpstr>Detection and Segmentation</vt:lpstr>
      <vt:lpstr> </vt:lpstr>
      <vt:lpstr> </vt:lpstr>
      <vt:lpstr> </vt:lpstr>
      <vt:lpstr>Image Classification</vt:lpstr>
      <vt:lpstr>Image ( or Text) Classification and Hyper-parameter tuning.</vt:lpstr>
      <vt:lpstr> </vt:lpstr>
      <vt:lpstr>Advanced CNNs for computer vision.</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Unit-2</dc:title>
  <dc:creator>Pratiksha Panda</dc:creator>
  <cp:lastModifiedBy>Pratiksha Panda</cp:lastModifiedBy>
  <cp:revision>41</cp:revision>
  <dcterms:created xsi:type="dcterms:W3CDTF">2024-12-12T15:22:46Z</dcterms:created>
  <dcterms:modified xsi:type="dcterms:W3CDTF">2025-01-03T16:56:15Z</dcterms:modified>
</cp:coreProperties>
</file>